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Default Extension="gif" ContentType="image/gi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4" r:id="rId1"/>
  </p:sldMasterIdLst>
  <p:notesMasterIdLst>
    <p:notesMasterId r:id="rId35"/>
  </p:notesMasterIdLst>
  <p:handoutMasterIdLst>
    <p:handoutMasterId r:id="rId36"/>
  </p:handoutMasterIdLst>
  <p:sldIdLst>
    <p:sldId id="997" r:id="rId2"/>
    <p:sldId id="951" r:id="rId3"/>
    <p:sldId id="978" r:id="rId4"/>
    <p:sldId id="980" r:id="rId5"/>
    <p:sldId id="979" r:id="rId6"/>
    <p:sldId id="988" r:id="rId7"/>
    <p:sldId id="991" r:id="rId8"/>
    <p:sldId id="992" r:id="rId9"/>
    <p:sldId id="993" r:id="rId10"/>
    <p:sldId id="994" r:id="rId11"/>
    <p:sldId id="995" r:id="rId12"/>
    <p:sldId id="996" r:id="rId13"/>
    <p:sldId id="998" r:id="rId14"/>
    <p:sldId id="989" r:id="rId15"/>
    <p:sldId id="981" r:id="rId16"/>
    <p:sldId id="982" r:id="rId17"/>
    <p:sldId id="983" r:id="rId18"/>
    <p:sldId id="984" r:id="rId19"/>
    <p:sldId id="985" r:id="rId20"/>
    <p:sldId id="986" r:id="rId21"/>
    <p:sldId id="987" r:id="rId22"/>
    <p:sldId id="975" r:id="rId23"/>
    <p:sldId id="976" r:id="rId24"/>
    <p:sldId id="977" r:id="rId25"/>
    <p:sldId id="952" r:id="rId26"/>
    <p:sldId id="953" r:id="rId27"/>
    <p:sldId id="961" r:id="rId28"/>
    <p:sldId id="962" r:id="rId29"/>
    <p:sldId id="965" r:id="rId30"/>
    <p:sldId id="974" r:id="rId31"/>
    <p:sldId id="954" r:id="rId32"/>
    <p:sldId id="955" r:id="rId33"/>
    <p:sldId id="949"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2" frameSlides="1"/>
</p:presentationPr>
</file>

<file path=ppt/tableStyles.xml><?xml version="1.0" encoding="utf-8"?>
<a:tblStyleLst xmlns:a="http://schemas.openxmlformats.org/drawingml/2006/main" def="{5C22544A-7EE6-4342-B048-85BDC9FD1C3A}">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00" d="100"/>
          <a:sy n="100" d="100"/>
        </p:scale>
        <p:origin x="-984" y="-1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0AFAED-B3F5-F844-A56E-87F9452C9222}" type="datetimeFigureOut">
              <a:rPr lang="en-US"/>
              <a:pPr/>
              <a:t>6/18/15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47FD59-2956-0F45-BC2E-068CF25E3812}" type="slidenum">
              <a: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6D1DBA-CC19-A34B-AD90-A0303634FBDE}" type="datetimeFigureOut">
              <a:rPr lang="en-US"/>
              <a:pPr/>
              <a:t>6/18/15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E35CB3-1955-EF4B-A07F-669D25884C65}" type="slidenum">
              <a:rPr/>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p:spPr>
        <p:txBody>
          <a:bodyPr/>
          <a:lstStyle/>
          <a:p>
            <a:fld id="{4E8ACB3A-4526-AD4A-8180-7AA03660F994}" type="slidenum">
              <a:rPr lang="en-US">
                <a:latin typeface="Arial" pitchFamily="-101" charset="0"/>
                <a:ea typeface="ＭＳ Ｐゴシック" pitchFamily="-101" charset="-128"/>
                <a:cs typeface="ＭＳ Ｐゴシック" pitchFamily="-101" charset="-128"/>
              </a:rPr>
              <a:pPr/>
              <a:t>4</a:t>
            </a:fld>
            <a:endParaRPr lang="en-US">
              <a:latin typeface="Arial" pitchFamily="-101" charset="0"/>
              <a:ea typeface="ＭＳ Ｐゴシック" pitchFamily="-101" charset="-128"/>
              <a:cs typeface="ＭＳ Ｐゴシック" pitchFamily="-101" charset="-128"/>
            </a:endParaRPr>
          </a:p>
        </p:txBody>
      </p:sp>
      <p:sp>
        <p:nvSpPr>
          <p:cNvPr id="251907" name="Rectangle 2"/>
          <p:cNvSpPr>
            <a:spLocks noGrp="1" noRot="1" noChangeAspect="1" noChangeArrowheads="1"/>
          </p:cNvSpPr>
          <p:nvPr>
            <p:ph type="sldImg"/>
          </p:nvPr>
        </p:nvSpPr>
        <p:spPr>
          <a:solidFill>
            <a:srgbClr val="FFFFFF"/>
          </a:solidFill>
          <a:ln/>
        </p:spPr>
      </p:sp>
      <p:sp>
        <p:nvSpPr>
          <p:cNvPr id="251908" name="Rectangle 3"/>
          <p:cNvSpPr>
            <a:spLocks noGrp="1" noChangeArrowheads="1"/>
          </p:cNvSpPr>
          <p:nvPr>
            <p:ph type="body" idx="1"/>
          </p:nvPr>
        </p:nvSpPr>
        <p:spPr>
          <a:solidFill>
            <a:srgbClr val="FFFFFF"/>
          </a:solidFill>
          <a:ln>
            <a:solidFill>
              <a:srgbClr val="000000"/>
            </a:solidFill>
          </a:ln>
        </p:spPr>
        <p:txBody>
          <a:bodyPr/>
          <a:lstStyle/>
          <a:p>
            <a:endParaRPr lang="en-US">
              <a:latin typeface="Arial" pitchFamily="-101" charset="0"/>
              <a:ea typeface="ＭＳ Ｐゴシック" pitchFamily="-101" charset="-128"/>
              <a:cs typeface="ＭＳ Ｐゴシック" pitchFamily="-101" charset="-128"/>
            </a:endParaRPr>
          </a:p>
        </p:txBody>
      </p:sp>
      <p:sp>
        <p:nvSpPr>
          <p:cNvPr id="251909" name="Footer Placeholder 5"/>
          <p:cNvSpPr>
            <a:spLocks noGrp="1"/>
          </p:cNvSpPr>
          <p:nvPr>
            <p:ph type="ftr" sz="quarter" idx="4"/>
          </p:nvPr>
        </p:nvSpPr>
        <p:spPr>
          <a:noFill/>
        </p:spPr>
        <p:txBody>
          <a:bodyPr/>
          <a:lstStyle/>
          <a:p>
            <a:r>
              <a:rPr lang="en-US">
                <a:latin typeface="Arial" pitchFamily="-101" charset="0"/>
                <a:ea typeface="ＭＳ Ｐゴシック" pitchFamily="-101" charset="-128"/>
                <a:cs typeface="ＭＳ Ｐゴシック" pitchFamily="-101" charset="-128"/>
              </a:rPr>
              <a:t>L. Terrill</a:t>
            </a:r>
          </a:p>
        </p:txBody>
      </p:sp>
      <p:sp>
        <p:nvSpPr>
          <p:cNvPr id="251910" name="Header Placeholder 7"/>
          <p:cNvSpPr>
            <a:spLocks noGrp="1"/>
          </p:cNvSpPr>
          <p:nvPr>
            <p:ph type="hdr" sz="quarter"/>
          </p:nvPr>
        </p:nvSpPr>
        <p:spPr>
          <a:noFill/>
        </p:spPr>
        <p:txBody>
          <a:bodyPr/>
          <a:lstStyle/>
          <a:p>
            <a:r>
              <a:rPr lang="en-US">
                <a:latin typeface="Arial" pitchFamily="-101" charset="0"/>
                <a:ea typeface="ＭＳ Ｐゴシック" pitchFamily="-101" charset="-128"/>
                <a:cs typeface="ＭＳ Ｐゴシック" pitchFamily="-101" charset="-128"/>
              </a:rPr>
              <a:t>Curriculum Design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a:t>Laura Terrill, Bollingbrook 2015</a:t>
            </a: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 Bollingbrook 2015</a:t>
            </a:r>
          </a:p>
        </p:txBody>
      </p:sp>
      <p:sp>
        <p:nvSpPr>
          <p:cNvPr id="6" name="Slide Number Placeholder 5"/>
          <p:cNvSpPr>
            <a:spLocks noGrp="1"/>
          </p:cNvSpPr>
          <p:nvPr>
            <p:ph type="sldNum" sz="quarter" idx="12"/>
          </p:nvPr>
        </p:nvSpPr>
        <p:spPr/>
        <p:txBody>
          <a:bodyPr/>
          <a:lstStyle/>
          <a:p>
            <a:fld id="{74C2F60E-34D8-DD42-93FD-7BD7AE43232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a:t>Laura Terrill, Bollingbrook 2015</a:t>
            </a: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4C2F60E-34D8-DD42-93FD-7BD7AE43232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 Bollingbrook 2015</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4C2F60E-34D8-DD42-93FD-7BD7AE432328}" type="slidenum">
              <a:rPr lang="en-US"/>
              <a:pPr/>
              <a:t>‹#›</a:t>
            </a:fld>
            <a:endParaRPr lang="en-US"/>
          </a:p>
        </p:txBody>
      </p:sp>
      <p:sp>
        <p:nvSpPr>
          <p:cNvPr id="14" name="Footer Placeholder 13"/>
          <p:cNvSpPr>
            <a:spLocks noGrp="1"/>
          </p:cNvSpPr>
          <p:nvPr>
            <p:ph type="ftr" sz="quarter" idx="12"/>
          </p:nvPr>
        </p:nvSpPr>
        <p:spPr/>
        <p:txBody>
          <a:bodyPr/>
          <a:lstStyle/>
          <a:p>
            <a:r>
              <a:rPr lang="en-US"/>
              <a:t>Laura Terrill, Bollingbrook 2015</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fld id="{74C2F60E-34D8-DD42-93FD-7BD7AE432328}" type="slidenum">
              <a:rPr lang="en-US"/>
              <a:pPr/>
              <a:t>‹#›</a:t>
            </a:fld>
            <a:endParaRPr lang="en-US"/>
          </a:p>
        </p:txBody>
      </p:sp>
      <p:sp>
        <p:nvSpPr>
          <p:cNvPr id="12" name="Footer Placeholder 11"/>
          <p:cNvSpPr>
            <a:spLocks noGrp="1"/>
          </p:cNvSpPr>
          <p:nvPr>
            <p:ph type="ftr" sz="quarter" idx="17"/>
          </p:nvPr>
        </p:nvSpPr>
        <p:spPr/>
        <p:txBody>
          <a:bodyPr rtlCol="0"/>
          <a:lstStyle/>
          <a:p>
            <a:r>
              <a:rPr lang="en-US"/>
              <a:t>Laura Terrill, Bollingbrook 2015</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fld id="{74C2F60E-34D8-DD42-93FD-7BD7AE432328}" type="slidenum">
              <a:rPr lang="en-US"/>
              <a:pPr/>
              <a:t>‹#›</a:t>
            </a:fld>
            <a:endParaRPr lang="en-US"/>
          </a:p>
        </p:txBody>
      </p:sp>
      <p:sp>
        <p:nvSpPr>
          <p:cNvPr id="14" name="Footer Placeholder 13"/>
          <p:cNvSpPr>
            <a:spLocks noGrp="1"/>
          </p:cNvSpPr>
          <p:nvPr>
            <p:ph type="ftr" sz="quarter" idx="17"/>
          </p:nvPr>
        </p:nvSpPr>
        <p:spPr/>
        <p:txBody>
          <a:bodyPr rtlCol="0"/>
          <a:lstStyle/>
          <a:p>
            <a:r>
              <a:rPr lang="en-US"/>
              <a:t>Laura Terrill, Bollingbrook 2015</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Laura Terrill, Bollingbrook 2015</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Laura Terrill, Bollingbrook 2015</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Laura Terrill, Bollingbrook 2015</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4C2F60E-34D8-DD42-93FD-7BD7AE432328}" type="slidenum">
              <a:rPr lang="en-US"/>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a:t>Laura Terrill, Bollingbrook 2015</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sz="1400" dirty="0">
              <a:solidFill>
                <a:schemeClr val="tx2"/>
              </a:solidFill>
            </a:endParaRPr>
          </a:p>
        </p:txBody>
      </p:sp>
      <p:sp>
        <p:nvSpPr>
          <p:cNvPr id="3" name="Footer Placeholder 2"/>
          <p:cNvSpPr>
            <a:spLocks noGrp="1"/>
          </p:cNvSpPr>
          <p:nvPr>
            <p:ph type="ftr" sz="quarter" idx="3"/>
          </p:nvPr>
        </p:nvSpPr>
        <p:spPr>
          <a:xfrm>
            <a:off x="0" y="6430962"/>
            <a:ext cx="5421083" cy="365125"/>
          </a:xfrm>
          <a:prstGeom prst="rect">
            <a:avLst/>
          </a:prstGeom>
        </p:spPr>
        <p:txBody>
          <a:bodyPr vert="horz" anchor="ctr"/>
          <a:lstStyle>
            <a:lvl1pPr algn="l" eaLnBrk="1" latinLnBrk="0" hangingPunct="1">
              <a:defRPr kumimoji="0" sz="1400">
                <a:solidFill>
                  <a:schemeClr val="tx2"/>
                </a:solidFill>
              </a:defRPr>
            </a:lvl1pPr>
          </a:lstStyle>
          <a:p>
            <a:r>
              <a:rPr lang="en-US"/>
              <a:t>Laura Terrill, Bollingbrook 2015</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4C2F60E-34D8-DD42-93FD-7BD7AE43232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png"/><Relationship Id="rId5" Type="http://schemas.openxmlformats.org/officeDocument/2006/relationships/oleObject" Target="Document6!OLE_LINK2" TargetMode="External"/><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jpeg"/><Relationship Id="rId3" Type="http://schemas.openxmlformats.org/officeDocument/2006/relationships/image" Target="../media/image20.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video" Target="file://localhost/Users/lterrill/Movies/Mac%20Video%20Library/How%20Much%20Food%20Can%20You%20Buy%20For%20$5%20Around%20The%20World%3F.mp4" TargetMode="External"/><Relationship Id="rId2" Type="http://schemas.openxmlformats.org/officeDocument/2006/relationships/slideLayout" Target="../slideLayouts/slideLayout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video" Target="file://localhost/Users/lterrill/Movies/Mac%20Video%20Library/La%20surconsommation.mp4" TargetMode="External"/><Relationship Id="rId2" Type="http://schemas.openxmlformats.org/officeDocument/2006/relationships/slideLayout" Target="../slideLayouts/slideLayout2.xml"/><Relationship Id="rId3"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video" Target="file://localhost/Users/lterrill/Movies/Mac%20Video%20Library/Life%20of%20poor%20and%20rich%20people%20Please%20Share).mp4" TargetMode="External"/><Relationship Id="rId2" Type="http://schemas.openxmlformats.org/officeDocument/2006/relationships/slideLayout" Target="../slideLayouts/slideLayout2.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etapes.com/birdo-evoque-l-escalade-de-la-consommation" TargetMode="External"/><Relationship Id="rId3" Type="http://schemas.openxmlformats.org/officeDocument/2006/relationships/image" Target="../media/image2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 Id="rId3" Type="http://schemas.openxmlformats.org/officeDocument/2006/relationships/image" Target="../media/image2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video" Target="file://localhost/Users/lterrill/Movies/Mac%20Video%20Library/Curtmetratge%20'38'.mp4" TargetMode="External"/><Relationship Id="rId2" Type="http://schemas.openxmlformats.org/officeDocument/2006/relationships/slideLayout" Target="../slideLayouts/slideLayout2.xml"/><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5.jpeg"/><Relationship Id="rId1" Type="http://schemas.openxmlformats.org/officeDocument/2006/relationships/slideLayout" Target="../slideLayouts/slideLayout7.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Agenda</a:t>
            </a:r>
          </a:p>
        </p:txBody>
      </p:sp>
      <p:sp>
        <p:nvSpPr>
          <p:cNvPr id="3" name="Content Placeholder 2"/>
          <p:cNvSpPr>
            <a:spLocks noGrp="1"/>
          </p:cNvSpPr>
          <p:nvPr>
            <p:ph sz="quarter" idx="1"/>
          </p:nvPr>
        </p:nvSpPr>
        <p:spPr/>
        <p:txBody>
          <a:bodyPr/>
          <a:lstStyle/>
          <a:p>
            <a:r>
              <a:rPr lang="en-US"/>
              <a:t>Syllabus with grading suggestions</a:t>
            </a:r>
          </a:p>
          <a:p>
            <a:r>
              <a:rPr lang="en-US"/>
              <a:t>Spanish 2 units</a:t>
            </a:r>
          </a:p>
          <a:p>
            <a:r>
              <a:rPr lang="en-US"/>
              <a:t>Consumerism updates – template, vocab, overview</a:t>
            </a:r>
          </a:p>
          <a:p>
            <a:r>
              <a:rPr lang="en-US"/>
              <a:t>Consumerism lesson ideas</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images.jpeg"/>
          <p:cNvPicPr>
            <a:picLocks noChangeAspect="1"/>
          </p:cNvPicPr>
          <p:nvPr/>
        </p:nvPicPr>
        <p:blipFill>
          <a:blip r:embed="rId2"/>
          <a:stretch>
            <a:fillRect/>
          </a:stretch>
        </p:blipFill>
        <p:spPr>
          <a:xfrm>
            <a:off x="468927" y="3648617"/>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3144250"/>
            <a:ext cx="3492500" cy="2324100"/>
          </a:xfrm>
          <a:prstGeom prst="rect">
            <a:avLst/>
          </a:prstGeom>
        </p:spPr>
      </p:pic>
      <p:pic>
        <p:nvPicPr>
          <p:cNvPr id="6" name="Picture 5" descr="images-1.jpeg"/>
          <p:cNvPicPr>
            <a:picLocks noChangeAspect="1"/>
          </p:cNvPicPr>
          <p:nvPr/>
        </p:nvPicPr>
        <p:blipFill>
          <a:blip r:embed="rId4"/>
          <a:stretch>
            <a:fillRect/>
          </a:stretch>
        </p:blipFill>
        <p:spPr>
          <a:xfrm>
            <a:off x="1612900" y="1376798"/>
            <a:ext cx="3200400" cy="2540000"/>
          </a:xfrm>
          <a:prstGeom prst="rect">
            <a:avLst/>
          </a:prstGeom>
        </p:spPr>
      </p:pic>
      <p:sp>
        <p:nvSpPr>
          <p:cNvPr id="11" name="TextBox 10"/>
          <p:cNvSpPr txBox="1"/>
          <p:nvPr/>
        </p:nvSpPr>
        <p:spPr>
          <a:xfrm>
            <a:off x="487273" y="445196"/>
            <a:ext cx="6389507" cy="1200328"/>
          </a:xfrm>
          <a:prstGeom prst="rect">
            <a:avLst/>
          </a:prstGeom>
          <a:noFill/>
        </p:spPr>
        <p:txBody>
          <a:bodyPr wrap="square" rtlCol="0">
            <a:spAutoFit/>
          </a:bodyPr>
          <a:lstStyle/>
          <a:p>
            <a:r>
              <a:rPr lang="en-US" sz="2400"/>
              <a:t>Il te faut….. ou tu désires ……?</a:t>
            </a:r>
          </a:p>
          <a:p>
            <a:r>
              <a:rPr lang="en-US" sz="2400"/>
              <a:t>Oui, il me faut…… Je désire……  </a:t>
            </a:r>
            <a:br>
              <a:rPr lang="en-US" sz="2400"/>
            </a:br>
            <a:endParaRPr lang="en-US" sz="2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images.jpeg"/>
          <p:cNvPicPr>
            <a:picLocks noChangeAspect="1"/>
          </p:cNvPicPr>
          <p:nvPr/>
        </p:nvPicPr>
        <p:blipFill>
          <a:blip r:embed="rId2"/>
          <a:stretch>
            <a:fillRect/>
          </a:stretch>
        </p:blipFill>
        <p:spPr>
          <a:xfrm>
            <a:off x="468927" y="3648617"/>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3144250"/>
            <a:ext cx="3492500" cy="2324100"/>
          </a:xfrm>
          <a:prstGeom prst="rect">
            <a:avLst/>
          </a:prstGeom>
        </p:spPr>
      </p:pic>
      <p:pic>
        <p:nvPicPr>
          <p:cNvPr id="6" name="Picture 5" descr="images-1.jpeg"/>
          <p:cNvPicPr>
            <a:picLocks noChangeAspect="1"/>
          </p:cNvPicPr>
          <p:nvPr/>
        </p:nvPicPr>
        <p:blipFill>
          <a:blip r:embed="rId4"/>
          <a:stretch>
            <a:fillRect/>
          </a:stretch>
        </p:blipFill>
        <p:spPr>
          <a:xfrm>
            <a:off x="1612900" y="1376798"/>
            <a:ext cx="3200400" cy="2540000"/>
          </a:xfrm>
          <a:prstGeom prst="rect">
            <a:avLst/>
          </a:prstGeom>
        </p:spPr>
      </p:pic>
      <p:sp>
        <p:nvSpPr>
          <p:cNvPr id="11" name="TextBox 10"/>
          <p:cNvSpPr txBox="1"/>
          <p:nvPr/>
        </p:nvSpPr>
        <p:spPr>
          <a:xfrm>
            <a:off x="487273" y="445196"/>
            <a:ext cx="6389507" cy="1200328"/>
          </a:xfrm>
          <a:prstGeom prst="rect">
            <a:avLst/>
          </a:prstGeom>
          <a:noFill/>
        </p:spPr>
        <p:txBody>
          <a:bodyPr wrap="square" rtlCol="0">
            <a:spAutoFit/>
          </a:bodyPr>
          <a:lstStyle/>
          <a:p>
            <a:r>
              <a:rPr lang="en-US" sz="2400"/>
              <a:t>Il te faut….. ou tu désires ……?</a:t>
            </a:r>
          </a:p>
          <a:p>
            <a:r>
              <a:rPr lang="en-US" sz="2400"/>
              <a:t/>
            </a:r>
            <a:br>
              <a:rPr lang="en-US" sz="2400"/>
            </a:br>
            <a:endParaRPr lang="en-US" sz="24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images.jpeg"/>
          <p:cNvPicPr>
            <a:picLocks noChangeAspect="1"/>
          </p:cNvPicPr>
          <p:nvPr/>
        </p:nvPicPr>
        <p:blipFill>
          <a:blip r:embed="rId2"/>
          <a:stretch>
            <a:fillRect/>
          </a:stretch>
        </p:blipFill>
        <p:spPr>
          <a:xfrm>
            <a:off x="468927" y="2614191"/>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2109824"/>
            <a:ext cx="3492500" cy="2324100"/>
          </a:xfrm>
          <a:prstGeom prst="rect">
            <a:avLst/>
          </a:prstGeom>
        </p:spPr>
      </p:pic>
      <p:pic>
        <p:nvPicPr>
          <p:cNvPr id="6" name="Picture 5" descr="images-1.jpeg"/>
          <p:cNvPicPr>
            <a:picLocks noChangeAspect="1"/>
          </p:cNvPicPr>
          <p:nvPr/>
        </p:nvPicPr>
        <p:blipFill>
          <a:blip r:embed="rId4"/>
          <a:stretch>
            <a:fillRect/>
          </a:stretch>
        </p:blipFill>
        <p:spPr>
          <a:xfrm>
            <a:off x="1612900" y="342372"/>
            <a:ext cx="3200400" cy="2540000"/>
          </a:xfrm>
          <a:prstGeom prst="rect">
            <a:avLst/>
          </a:prstGeom>
        </p:spPr>
      </p:pic>
      <p:sp>
        <p:nvSpPr>
          <p:cNvPr id="9" name="TextBox 8"/>
          <p:cNvSpPr txBox="1"/>
          <p:nvPr/>
        </p:nvSpPr>
        <p:spPr>
          <a:xfrm>
            <a:off x="1360889" y="5042118"/>
            <a:ext cx="6904822" cy="1815882"/>
          </a:xfrm>
          <a:prstGeom prst="rect">
            <a:avLst/>
          </a:prstGeom>
          <a:noFill/>
        </p:spPr>
        <p:txBody>
          <a:bodyPr wrap="square" rtlCol="0">
            <a:spAutoFit/>
          </a:bodyPr>
          <a:lstStyle/>
          <a:p>
            <a:r>
              <a:rPr lang="en-US" sz="2800"/>
              <a:t>Students create personal card, one side with picture of a need and one with something they want. They interview other students using their images. </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Grammar</a:t>
            </a:r>
          </a:p>
        </p:txBody>
      </p:sp>
      <p:sp>
        <p:nvSpPr>
          <p:cNvPr id="3" name="Content Placeholder 2"/>
          <p:cNvSpPr>
            <a:spLocks noGrp="1"/>
          </p:cNvSpPr>
          <p:nvPr>
            <p:ph sz="quarter" idx="1"/>
          </p:nvPr>
        </p:nvSpPr>
        <p:spPr/>
        <p:txBody>
          <a:bodyPr/>
          <a:lstStyle/>
          <a:p>
            <a:r>
              <a:rPr lang="en-US"/>
              <a:t>Pronoun cards</a:t>
            </a:r>
          </a:p>
          <a:p>
            <a:r>
              <a:rPr lang="en-US"/>
              <a:t>Concept of formal vs informal</a:t>
            </a:r>
          </a:p>
          <a:p>
            <a:r>
              <a:rPr lang="en-US"/>
              <a:t>Time frame</a:t>
            </a:r>
          </a:p>
        </p:txBody>
      </p:sp>
      <p:pic>
        <p:nvPicPr>
          <p:cNvPr id="4" name="Picture 3" descr="Unknown.jpeg"/>
          <p:cNvPicPr>
            <a:picLocks noChangeAspect="1"/>
          </p:cNvPicPr>
          <p:nvPr/>
        </p:nvPicPr>
        <p:blipFill>
          <a:blip r:embed="rId2"/>
          <a:stretch>
            <a:fillRect/>
          </a:stretch>
        </p:blipFill>
        <p:spPr>
          <a:xfrm>
            <a:off x="6543548" y="228600"/>
            <a:ext cx="2222500" cy="3657600"/>
          </a:xfrm>
          <a:prstGeom prst="rect">
            <a:avLst/>
          </a:prstGeom>
        </p:spPr>
      </p:pic>
      <p:pic>
        <p:nvPicPr>
          <p:cNvPr id="8" name="Picture 7" descr="eb1c64c47ddaa999b760f5bb0c8171da.jpg"/>
          <p:cNvPicPr>
            <a:picLocks noChangeAspect="1"/>
          </p:cNvPicPr>
          <p:nvPr/>
        </p:nvPicPr>
        <p:blipFill>
          <a:blip r:embed="rId3"/>
          <a:stretch>
            <a:fillRect/>
          </a:stretch>
        </p:blipFill>
        <p:spPr>
          <a:xfrm>
            <a:off x="431802" y="3297936"/>
            <a:ext cx="3909779" cy="2798064"/>
          </a:xfrm>
          <a:prstGeom prst="rect">
            <a:avLst/>
          </a:prstGeom>
        </p:spPr>
      </p:pic>
      <p:sp>
        <p:nvSpPr>
          <p:cNvPr id="9" name="TextBox 8"/>
          <p:cNvSpPr txBox="1"/>
          <p:nvPr/>
        </p:nvSpPr>
        <p:spPr>
          <a:xfrm>
            <a:off x="282448" y="6096000"/>
            <a:ext cx="4172937" cy="400110"/>
          </a:xfrm>
          <a:prstGeom prst="rect">
            <a:avLst/>
          </a:prstGeom>
          <a:noFill/>
        </p:spPr>
        <p:txBody>
          <a:bodyPr wrap="none" rtlCol="0">
            <a:spAutoFit/>
          </a:bodyPr>
          <a:lstStyle/>
          <a:p>
            <a:r>
              <a:rPr lang="en-US" sz="2000" b="1"/>
              <a:t>Hier          Aujourd’hui          Demain      </a:t>
            </a:r>
          </a:p>
        </p:txBody>
      </p:sp>
      <p:pic>
        <p:nvPicPr>
          <p:cNvPr id="11" name="Picture 10" descr="Unknown-1.jpeg"/>
          <p:cNvPicPr>
            <a:picLocks noChangeAspect="1"/>
          </p:cNvPicPr>
          <p:nvPr/>
        </p:nvPicPr>
        <p:blipFill>
          <a:blip r:embed="rId4"/>
          <a:stretch>
            <a:fillRect/>
          </a:stretch>
        </p:blipFill>
        <p:spPr>
          <a:xfrm>
            <a:off x="4618269" y="4734814"/>
            <a:ext cx="2390930" cy="1591056"/>
          </a:xfrm>
          <a:prstGeom prst="rect">
            <a:avLst/>
          </a:prstGeom>
        </p:spPr>
      </p:pic>
      <p:pic>
        <p:nvPicPr>
          <p:cNvPr id="12" name="Picture 11" descr="Unknown.jpeg"/>
          <p:cNvPicPr>
            <a:picLocks noChangeAspect="1"/>
          </p:cNvPicPr>
          <p:nvPr/>
        </p:nvPicPr>
        <p:blipFill>
          <a:blip r:embed="rId5"/>
          <a:stretch>
            <a:fillRect/>
          </a:stretch>
        </p:blipFill>
        <p:spPr>
          <a:xfrm>
            <a:off x="7258170" y="4258878"/>
            <a:ext cx="1657843" cy="2459736"/>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Unknown.jpeg"/>
          <p:cNvPicPr>
            <a:picLocks noChangeAspect="1"/>
          </p:cNvPicPr>
          <p:nvPr/>
        </p:nvPicPr>
        <p:blipFill>
          <a:blip r:embed="rId2"/>
          <a:stretch>
            <a:fillRect/>
          </a:stretch>
        </p:blipFill>
        <p:spPr>
          <a:xfrm>
            <a:off x="755554" y="1298294"/>
            <a:ext cx="3434247" cy="4288536"/>
          </a:xfrm>
          <a:prstGeom prst="rect">
            <a:avLst/>
          </a:prstGeom>
        </p:spPr>
      </p:pic>
      <p:sp>
        <p:nvSpPr>
          <p:cNvPr id="3" name="TextBox 2"/>
          <p:cNvSpPr txBox="1"/>
          <p:nvPr/>
        </p:nvSpPr>
        <p:spPr>
          <a:xfrm>
            <a:off x="4883783" y="1298293"/>
            <a:ext cx="3810136" cy="3046988"/>
          </a:xfrm>
          <a:prstGeom prst="rect">
            <a:avLst/>
          </a:prstGeom>
          <a:noFill/>
        </p:spPr>
        <p:txBody>
          <a:bodyPr wrap="square" rtlCol="0">
            <a:spAutoFit/>
          </a:bodyPr>
          <a:lstStyle/>
          <a:p>
            <a:r>
              <a:rPr lang="en-US" sz="2400"/>
              <a:t>Have students create a personal statement with image. Then, use in class next day for inner/outer circle activity as students ask and answer questions to guess what their partner said. </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4" name="Content Placeholder 3" descr="Screen Shot 2015-06-17 at 10.28.49 PM.png"/>
          <p:cNvPicPr>
            <a:picLocks noGrp="1" noChangeAspect="1"/>
          </p:cNvPicPr>
          <p:nvPr>
            <p:ph sz="quarter" idx="4294967295"/>
          </p:nvPr>
        </p:nvPicPr>
        <p:blipFill>
          <a:blip r:embed="rId2"/>
          <a:stretch>
            <a:fillRect/>
          </a:stretch>
        </p:blipFill>
        <p:spPr>
          <a:xfrm>
            <a:off x="0" y="1600200"/>
            <a:ext cx="5676900" cy="4635500"/>
          </a:xfrm>
        </p:spPr>
      </p:pic>
      <p:sp>
        <p:nvSpPr>
          <p:cNvPr id="6" name="TextBox 5"/>
          <p:cNvSpPr txBox="1"/>
          <p:nvPr/>
        </p:nvSpPr>
        <p:spPr>
          <a:xfrm>
            <a:off x="5436448" y="2603500"/>
            <a:ext cx="3326552" cy="1938992"/>
          </a:xfrm>
          <a:prstGeom prst="rect">
            <a:avLst/>
          </a:prstGeom>
          <a:noFill/>
        </p:spPr>
        <p:txBody>
          <a:bodyPr wrap="none" rtlCol="0">
            <a:spAutoFit/>
          </a:bodyPr>
          <a:lstStyle/>
          <a:p>
            <a:r>
              <a:rPr lang="en-US" sz="2400"/>
              <a:t>Create survey in target </a:t>
            </a:r>
          </a:p>
          <a:p>
            <a:r>
              <a:rPr lang="en-US" sz="2400"/>
              <a:t>language for the class. </a:t>
            </a:r>
          </a:p>
          <a:p>
            <a:r>
              <a:rPr lang="en-US" sz="2400"/>
              <a:t>Determine their results.</a:t>
            </a:r>
          </a:p>
          <a:p>
            <a:r>
              <a:rPr lang="en-US" sz="2400"/>
              <a:t>Then, compare to target</a:t>
            </a:r>
          </a:p>
          <a:p>
            <a:r>
              <a:rPr lang="en-US" sz="2400"/>
              <a:t>culture results.</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1b1a64280b58e5be8fdef9b7d845035b.jpg"/>
          <p:cNvPicPr>
            <a:picLocks noChangeAspect="1"/>
          </p:cNvPicPr>
          <p:nvPr/>
        </p:nvPicPr>
        <p:blipFill>
          <a:blip r:embed="rId2"/>
          <a:stretch>
            <a:fillRect/>
          </a:stretch>
        </p:blipFill>
        <p:spPr>
          <a:xfrm>
            <a:off x="0" y="0"/>
            <a:ext cx="4848692" cy="6858000"/>
          </a:xfrm>
          <a:prstGeom prst="rect">
            <a:avLst/>
          </a:prstGeom>
        </p:spPr>
      </p:pic>
      <p:sp>
        <p:nvSpPr>
          <p:cNvPr id="5" name="TextBox 4"/>
          <p:cNvSpPr txBox="1"/>
          <p:nvPr/>
        </p:nvSpPr>
        <p:spPr>
          <a:xfrm>
            <a:off x="4848692" y="1610565"/>
            <a:ext cx="4295307" cy="4154983"/>
          </a:xfrm>
          <a:prstGeom prst="rect">
            <a:avLst/>
          </a:prstGeom>
          <a:noFill/>
        </p:spPr>
        <p:txBody>
          <a:bodyPr wrap="square" rtlCol="0">
            <a:spAutoFit/>
          </a:bodyPr>
          <a:lstStyle/>
          <a:p>
            <a:r>
              <a:rPr lang="en-US" sz="2400"/>
              <a:t>Select some phrases that you </a:t>
            </a:r>
          </a:p>
          <a:p>
            <a:r>
              <a:rPr lang="en-US" sz="2400"/>
              <a:t>feel are good for level 1. Find </a:t>
            </a:r>
          </a:p>
          <a:p>
            <a:r>
              <a:rPr lang="en-US" sz="2400"/>
              <a:t>pictures to represent concepts.</a:t>
            </a:r>
          </a:p>
          <a:p>
            <a:r>
              <a:rPr lang="en-US" sz="2400"/>
              <a:t>Then, create a matching activity. </a:t>
            </a:r>
          </a:p>
          <a:p>
            <a:endParaRPr lang="en-US" sz="2400"/>
          </a:p>
          <a:p>
            <a:r>
              <a:rPr lang="en-US" sz="2400"/>
              <a:t>Alternative – give each student one phrase. Ask them to find or draw image and send to you electronically. Use their images to create matching activity. </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300x195-konsum-glueck-w-marqs-110131.jpg"/>
          <p:cNvPicPr>
            <a:picLocks noChangeAspect="1"/>
          </p:cNvPicPr>
          <p:nvPr/>
        </p:nvPicPr>
        <p:blipFill>
          <a:blip r:embed="rId3"/>
          <a:stretch>
            <a:fillRect/>
          </a:stretch>
        </p:blipFill>
        <p:spPr>
          <a:xfrm>
            <a:off x="65470" y="3162874"/>
            <a:ext cx="4682817" cy="2167128"/>
          </a:xfrm>
          <a:prstGeom prst="rect">
            <a:avLst/>
          </a:prstGeom>
        </p:spPr>
      </p:pic>
      <p:pic>
        <p:nvPicPr>
          <p:cNvPr id="4" name="Picture 3" descr="Screen Shot 2015-06-17 at 10.43.49 PM.png"/>
          <p:cNvPicPr>
            <a:picLocks noChangeAspect="1"/>
          </p:cNvPicPr>
          <p:nvPr/>
        </p:nvPicPr>
        <p:blipFill>
          <a:blip r:embed="rId4"/>
          <a:stretch>
            <a:fillRect/>
          </a:stretch>
        </p:blipFill>
        <p:spPr>
          <a:xfrm>
            <a:off x="5551870" y="96460"/>
            <a:ext cx="3527660" cy="2468880"/>
          </a:xfrm>
          <a:prstGeom prst="rect">
            <a:avLst/>
          </a:prstGeom>
        </p:spPr>
      </p:pic>
      <p:graphicFrame>
        <p:nvGraphicFramePr>
          <p:cNvPr id="36866" name="Object 2"/>
          <p:cNvGraphicFramePr>
            <a:graphicFrameLocks noChangeAspect="1"/>
          </p:cNvGraphicFramePr>
          <p:nvPr/>
        </p:nvGraphicFramePr>
        <p:xfrm>
          <a:off x="65470" y="96460"/>
          <a:ext cx="5486400" cy="2667000"/>
        </p:xfrm>
        <a:graphic>
          <a:graphicData uri="http://schemas.openxmlformats.org/presentationml/2006/ole">
            <p:oleObj spid="_x0000_s36866" name="Document" r:id="rId5" imgW="5486400" imgH="2667000" progId="Word.Document.12">
              <p:link updateAutomatic="1"/>
            </p:oleObj>
          </a:graphicData>
        </a:graphic>
      </p:graphicFrame>
      <p:sp>
        <p:nvSpPr>
          <p:cNvPr id="7" name="TextBox 6"/>
          <p:cNvSpPr txBox="1"/>
          <p:nvPr/>
        </p:nvSpPr>
        <p:spPr>
          <a:xfrm>
            <a:off x="5045810" y="2612926"/>
            <a:ext cx="3792131" cy="4154983"/>
          </a:xfrm>
          <a:prstGeom prst="rect">
            <a:avLst/>
          </a:prstGeom>
          <a:noFill/>
        </p:spPr>
        <p:txBody>
          <a:bodyPr wrap="square" rtlCol="0">
            <a:spAutoFit/>
          </a:bodyPr>
          <a:lstStyle/>
          <a:p>
            <a:r>
              <a:rPr lang="en-US" sz="2400"/>
              <a:t>Generate a list of things that you buy/do. Have students regroup under faces with smile, frown and “no opinion. Then, work on reading about money and happiness. After reading the article have students create a list of five things that make them happy that do not require money. </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87a2d461548f46a1d82658a5e4d20d09.jpg"/>
          <p:cNvPicPr>
            <a:picLocks noChangeAspect="1"/>
          </p:cNvPicPr>
          <p:nvPr/>
        </p:nvPicPr>
        <p:blipFill>
          <a:blip r:embed="rId2"/>
          <a:stretch>
            <a:fillRect/>
          </a:stretch>
        </p:blipFill>
        <p:spPr>
          <a:xfrm>
            <a:off x="327339" y="824924"/>
            <a:ext cx="4592292" cy="5303520"/>
          </a:xfrm>
          <a:prstGeom prst="rect">
            <a:avLst/>
          </a:prstGeom>
        </p:spPr>
      </p:pic>
      <p:sp>
        <p:nvSpPr>
          <p:cNvPr id="4" name="TextBox 3"/>
          <p:cNvSpPr txBox="1"/>
          <p:nvPr/>
        </p:nvSpPr>
        <p:spPr>
          <a:xfrm>
            <a:off x="5446792" y="1322497"/>
            <a:ext cx="3338780" cy="5078314"/>
          </a:xfrm>
          <a:prstGeom prst="rect">
            <a:avLst/>
          </a:prstGeom>
          <a:noFill/>
        </p:spPr>
        <p:txBody>
          <a:bodyPr wrap="square" rtlCol="0">
            <a:spAutoFit/>
          </a:bodyPr>
          <a:lstStyle/>
          <a:p>
            <a:r>
              <a:rPr lang="en-US"/>
              <a:t>Create a survey to determine local coffee prices. Then, compare. </a:t>
            </a:r>
          </a:p>
          <a:p>
            <a:endParaRPr lang="en-US"/>
          </a:p>
          <a:p>
            <a:r>
              <a:rPr lang="en-US"/>
              <a:t>Survey to see how many students drink coffee, who drinks coffee. Then, find video about coffee growing conditions, fair trade coffee. </a:t>
            </a:r>
          </a:p>
          <a:p>
            <a:endParaRPr lang="en-US"/>
          </a:p>
          <a:p>
            <a:r>
              <a:rPr lang="en-US"/>
              <a:t>Have students survey local coffee stores to determine if coffee is fair trade. </a:t>
            </a:r>
          </a:p>
          <a:p>
            <a:endParaRPr lang="en-US"/>
          </a:p>
          <a:p>
            <a:r>
              <a:rPr lang="en-US"/>
              <a:t>Ask students to express simple opinions.  </a:t>
            </a:r>
          </a:p>
          <a:p>
            <a:endParaRPr lang="en-US"/>
          </a:p>
          <a:p>
            <a:r>
              <a:rPr lang="en-US"/>
              <a:t> </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8333487407e756313d4a146b74af0ea0.jpg"/>
          <p:cNvPicPr>
            <a:picLocks noChangeAspect="1"/>
          </p:cNvPicPr>
          <p:nvPr/>
        </p:nvPicPr>
        <p:blipFill>
          <a:blip r:embed="rId2"/>
          <a:stretch>
            <a:fillRect/>
          </a:stretch>
        </p:blipFill>
        <p:spPr>
          <a:xfrm>
            <a:off x="272830" y="247392"/>
            <a:ext cx="3657600" cy="5080000"/>
          </a:xfrm>
          <a:prstGeom prst="rect">
            <a:avLst/>
          </a:prstGeom>
        </p:spPr>
      </p:pic>
      <p:pic>
        <p:nvPicPr>
          <p:cNvPr id="4" name="Picture 3" descr="im_autotestadiccioncomprasImg.gif"/>
          <p:cNvPicPr>
            <a:picLocks noChangeAspect="1"/>
          </p:cNvPicPr>
          <p:nvPr/>
        </p:nvPicPr>
        <p:blipFill>
          <a:blip r:embed="rId3"/>
          <a:stretch>
            <a:fillRect/>
          </a:stretch>
        </p:blipFill>
        <p:spPr>
          <a:xfrm>
            <a:off x="4080401" y="247392"/>
            <a:ext cx="5063599" cy="2249424"/>
          </a:xfrm>
          <a:prstGeom prst="rect">
            <a:avLst/>
          </a:prstGeom>
        </p:spPr>
      </p:pic>
      <p:sp>
        <p:nvSpPr>
          <p:cNvPr id="5" name="TextBox 4"/>
          <p:cNvSpPr txBox="1"/>
          <p:nvPr/>
        </p:nvSpPr>
        <p:spPr>
          <a:xfrm>
            <a:off x="4281493" y="2933063"/>
            <a:ext cx="4635012" cy="2677656"/>
          </a:xfrm>
          <a:prstGeom prst="rect">
            <a:avLst/>
          </a:prstGeom>
          <a:noFill/>
        </p:spPr>
        <p:txBody>
          <a:bodyPr wrap="square" rtlCol="0">
            <a:spAutoFit/>
          </a:bodyPr>
          <a:lstStyle/>
          <a:p>
            <a:r>
              <a:rPr lang="en-US" sz="2400"/>
              <a:t>Look at small images / saying about responsible consumerism. Read target language definitions. Have students work in pairs/groups to create image and new statement to call attention to issue.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consocollaborative.jpg"/>
          <p:cNvPicPr>
            <a:picLocks noChangeAspect="1"/>
          </p:cNvPicPr>
          <p:nvPr/>
        </p:nvPicPr>
        <p:blipFill>
          <a:blip r:embed="rId2"/>
          <a:stretch>
            <a:fillRect/>
          </a:stretch>
        </p:blipFill>
        <p:spPr>
          <a:xfrm>
            <a:off x="2126796" y="2282570"/>
            <a:ext cx="5537629" cy="3557016"/>
          </a:xfrm>
          <a:prstGeom prst="rect">
            <a:avLst/>
          </a:prstGeom>
        </p:spPr>
      </p:pic>
      <p:sp>
        <p:nvSpPr>
          <p:cNvPr id="5" name="Title 4"/>
          <p:cNvSpPr>
            <a:spLocks noGrp="1"/>
          </p:cNvSpPr>
          <p:nvPr>
            <p:ph type="title" idx="4294967295"/>
          </p:nvPr>
        </p:nvSpPr>
        <p:spPr>
          <a:xfrm>
            <a:off x="329443" y="535906"/>
            <a:ext cx="8323489" cy="990600"/>
          </a:xfrm>
        </p:spPr>
        <p:txBody>
          <a:bodyPr>
            <a:noAutofit/>
          </a:bodyPr>
          <a:lstStyle/>
          <a:p>
            <a:r>
              <a:rPr lang="en-US" sz="2400"/>
              <a:t>https://www.pinterest.com/lterrillindy/consumismo/</a:t>
            </a:r>
            <a:br>
              <a:rPr lang="en-US" sz="2400"/>
            </a:br>
            <a:r>
              <a:rPr lang="en-US" sz="2400"/>
              <a:t>https://www.pinterest.com/lterrillindy/consumerisme/</a:t>
            </a:r>
            <a:br>
              <a:rPr lang="en-US" sz="2400"/>
            </a:br>
            <a:r>
              <a:rPr lang="en-US" sz="2400"/>
              <a:t>https://www.pinterest.com/lterrillindy/konsumerismus-german/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59540"/>
            <a:ext cx="8153400" cy="990600"/>
          </a:xfrm>
        </p:spPr>
        <p:txBody>
          <a:bodyPr>
            <a:noAutofit/>
          </a:bodyPr>
          <a:lstStyle/>
          <a:p>
            <a:r>
              <a:rPr lang="en-US" sz="2800"/>
              <a:t>Good reading to introduce stereotyping activities. This type of reading can be used before and again after engaging in stereotyping discussions. </a:t>
            </a:r>
            <a:br>
              <a:rPr lang="en-US" sz="2800"/>
            </a:br>
            <a:endParaRPr lang="en-US" sz="2800"/>
          </a:p>
        </p:txBody>
      </p:sp>
      <p:pic>
        <p:nvPicPr>
          <p:cNvPr id="3" name="Picture 2" descr="respecte la manier de s'habiller copy.png"/>
          <p:cNvPicPr>
            <a:picLocks noChangeAspect="1"/>
          </p:cNvPicPr>
          <p:nvPr/>
        </p:nvPicPr>
        <p:blipFill>
          <a:blip r:embed="rId2"/>
          <a:stretch>
            <a:fillRect/>
          </a:stretch>
        </p:blipFill>
        <p:spPr>
          <a:xfrm>
            <a:off x="296555" y="1673945"/>
            <a:ext cx="5041900" cy="4191000"/>
          </a:xfrm>
          <a:prstGeom prst="rect">
            <a:avLst/>
          </a:prstGeom>
        </p:spPr>
      </p:pic>
      <p:sp>
        <p:nvSpPr>
          <p:cNvPr id="4" name="TextBox 3"/>
          <p:cNvSpPr txBox="1"/>
          <p:nvPr/>
        </p:nvSpPr>
        <p:spPr>
          <a:xfrm>
            <a:off x="5338455" y="3718705"/>
            <a:ext cx="3424545" cy="2031325"/>
          </a:xfrm>
          <a:prstGeom prst="rect">
            <a:avLst/>
          </a:prstGeom>
          <a:noFill/>
        </p:spPr>
        <p:txBody>
          <a:bodyPr wrap="square" rtlCol="0">
            <a:spAutoFit/>
          </a:bodyPr>
          <a:lstStyle/>
          <a:p>
            <a:endParaRPr lang="en-US"/>
          </a:p>
          <a:p>
            <a:r>
              <a:rPr lang="en-US"/>
              <a:t>Students read silently. They write a question in target language that is answered in text. They pair and work with partner to ask and answer questions. </a:t>
            </a:r>
          </a:p>
        </p:txBody>
      </p:sp>
      <p:sp>
        <p:nvSpPr>
          <p:cNvPr id="5" name="TextBox 4"/>
          <p:cNvSpPr txBox="1"/>
          <p:nvPr/>
        </p:nvSpPr>
        <p:spPr>
          <a:xfrm>
            <a:off x="5338455" y="1673945"/>
            <a:ext cx="3263834" cy="2031325"/>
          </a:xfrm>
          <a:prstGeom prst="rect">
            <a:avLst/>
          </a:prstGeom>
          <a:noFill/>
        </p:spPr>
        <p:txBody>
          <a:bodyPr wrap="square" rtlCol="0">
            <a:spAutoFit/>
          </a:bodyPr>
          <a:lstStyle/>
          <a:p>
            <a:r>
              <a:rPr lang="en-US"/>
              <a:t>Teacher creates role play cards. Two students do a pantomime. One puts on ugly old shirt. Other walks toward classmate, points to students, mouths something and laughs. Student wearing shirt walks away sadly. </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First slide of cartoon…..</a:t>
            </a:r>
          </a:p>
        </p:txBody>
      </p:sp>
      <p:pic>
        <p:nvPicPr>
          <p:cNvPr id="3" name="Picture 2" descr="u17trkffmz25jsey_v3_.png"/>
          <p:cNvPicPr>
            <a:picLocks noChangeAspect="1"/>
          </p:cNvPicPr>
          <p:nvPr/>
        </p:nvPicPr>
        <p:blipFill>
          <a:blip r:embed="rId2"/>
          <a:stretch>
            <a:fillRect/>
          </a:stretch>
        </p:blipFill>
        <p:spPr>
          <a:xfrm>
            <a:off x="436372" y="1524000"/>
            <a:ext cx="3024378" cy="5184648"/>
          </a:xfrm>
          <a:prstGeom prst="rect">
            <a:avLst/>
          </a:prstGeom>
        </p:spPr>
      </p:pic>
      <p:sp>
        <p:nvSpPr>
          <p:cNvPr id="4" name="TextBox 3"/>
          <p:cNvSpPr txBox="1"/>
          <p:nvPr/>
        </p:nvSpPr>
        <p:spPr>
          <a:xfrm>
            <a:off x="3927976" y="1524000"/>
            <a:ext cx="4835024" cy="4093428"/>
          </a:xfrm>
          <a:prstGeom prst="rect">
            <a:avLst/>
          </a:prstGeom>
          <a:noFill/>
        </p:spPr>
        <p:txBody>
          <a:bodyPr wrap="square" rtlCol="0">
            <a:spAutoFit/>
          </a:bodyPr>
          <a:lstStyle/>
          <a:p>
            <a:r>
              <a:rPr lang="en-US" sz="2000"/>
              <a:t>Teacher reads aloud, looks thoughtful. Teacher has a few of his/her favorite things and begins looking at labels. Reads labels aloud in target language and locates on world map. </a:t>
            </a:r>
          </a:p>
          <a:p>
            <a:endParaRPr lang="en-US" sz="2000"/>
          </a:p>
          <a:p>
            <a:r>
              <a:rPr lang="en-US" sz="2000"/>
              <a:t>Students do the same for one item that they have with them. </a:t>
            </a:r>
          </a:p>
          <a:p>
            <a:endParaRPr lang="en-US" sz="2000"/>
          </a:p>
          <a:p>
            <a:r>
              <a:rPr lang="en-US" sz="2000"/>
              <a:t>Introduce question “Where is your (item)  from….? and introduce answer pattern. Students circulate asking and answering question for different items. </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How much food can you buy?</a:t>
            </a:r>
          </a:p>
        </p:txBody>
      </p:sp>
      <p:pic>
        <p:nvPicPr>
          <p:cNvPr id="4" name="How Much Food Can You Buy For $5 Around The World?.mp4">
            <a:hlinkClick r:id="" action="ppaction://media"/>
          </p:cNvPr>
          <p:cNvPicPr/>
          <p:nvPr>
            <p:ph sz="quarter" idx="1"/>
            <a:videoFile r:link="rId1"/>
          </p:nvPr>
        </p:nvPicPr>
        <p:blipFill>
          <a:blip r:embed="rId3"/>
          <a:stretch>
            <a:fillRect/>
          </a:stretch>
        </p:blipFill>
        <p:spPr>
          <a:xfrm>
            <a:off x="693208" y="1600200"/>
            <a:ext cx="7992533" cy="44958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Surconsommation</a:t>
            </a:r>
          </a:p>
        </p:txBody>
      </p:sp>
      <p:pic>
        <p:nvPicPr>
          <p:cNvPr id="4" name="La surconsommation.mp4">
            <a:hlinkClick r:id="" action="ppaction://media"/>
          </p:cNvPr>
          <p:cNvPicPr/>
          <p:nvPr>
            <p:ph sz="quarter" idx="1"/>
            <a:videoFile r:link="rId1"/>
          </p:nvPr>
        </p:nvPicPr>
        <p:blipFill>
          <a:blip r:embed="rId3"/>
          <a:stretch>
            <a:fillRect/>
          </a:stretch>
        </p:blipFill>
        <p:spPr>
          <a:xfrm>
            <a:off x="693208" y="1600200"/>
            <a:ext cx="7992533" cy="44958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Life of poor and rich people Please Share).mp4">
            <a:hlinkClick r:id="" action="ppaction://media"/>
          </p:cNvPr>
          <p:cNvPicPr/>
          <p:nvPr>
            <p:ph sz="quarter" idx="1"/>
            <a:videoFile r:link="rId1"/>
          </p:nvPr>
        </p:nvPicPr>
        <p:blipFill>
          <a:blip r:embed="rId3"/>
          <a:stretch>
            <a:fillRect/>
          </a:stretch>
        </p:blipFill>
        <p:spPr>
          <a:xfrm>
            <a:off x="2149475" y="1943100"/>
            <a:ext cx="5080000" cy="38100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hlinkClick r:id="rId2"/>
              </a:rPr>
              <a:t>http://etapes.com/birdo-evoque-l-escalade-de-la-consommation</a:t>
            </a:r>
            <a:endParaRPr lang="en-US"/>
          </a:p>
        </p:txBody>
      </p:sp>
      <p:pic>
        <p:nvPicPr>
          <p:cNvPr id="5" name="Picture 4" descr="Screen Shot 2015-01-24 at 7.41.32 PM.png"/>
          <p:cNvPicPr>
            <a:picLocks noChangeAspect="1"/>
          </p:cNvPicPr>
          <p:nvPr/>
        </p:nvPicPr>
        <p:blipFill>
          <a:blip r:embed="rId3"/>
          <a:stretch>
            <a:fillRect/>
          </a:stretch>
        </p:blipFill>
        <p:spPr>
          <a:xfrm>
            <a:off x="203200" y="1631950"/>
            <a:ext cx="8756958" cy="4855464"/>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600" smtClean="0"/>
              <a:t>Birdo évoque l'escalade de la consommation</a:t>
            </a:r>
            <a:endParaRPr lang="en-US" sz="3600"/>
          </a:p>
        </p:txBody>
      </p:sp>
      <p:sp>
        <p:nvSpPr>
          <p:cNvPr id="5" name="Content Placeholder 4"/>
          <p:cNvSpPr>
            <a:spLocks noGrp="1"/>
          </p:cNvSpPr>
          <p:nvPr>
            <p:ph sz="quarter" idx="1"/>
          </p:nvPr>
        </p:nvSpPr>
        <p:spPr/>
        <p:txBody>
          <a:bodyPr/>
          <a:lstStyle/>
          <a:p>
            <a:pPr marL="0">
              <a:buNone/>
            </a:pPr>
            <a:r>
              <a:rPr lang="en-US" smtClean="0"/>
              <a:t>Réalisé par Luciana Eguti et Paulo Muppet du studio pauliste Birdo, "Escalade" est un court métrage d'animation autour de la thématique de l'environnement et de la consommation durable. Récompensé lors du festival brésilien "Cine Ambiente 2011", le film évoque la vie des habitants d'une île cubique qui détruisent peu à peu leur milieu naturel à force de vanité et de consommation inutile.</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Pyramide de Maslow</a:t>
            </a:r>
          </a:p>
        </p:txBody>
      </p:sp>
      <p:pic>
        <p:nvPicPr>
          <p:cNvPr id="7" name="Picture 6" descr="Pir_mide_de_Abraham_Maslow.jpg"/>
          <p:cNvPicPr>
            <a:picLocks noChangeAspect="1"/>
          </p:cNvPicPr>
          <p:nvPr/>
        </p:nvPicPr>
        <p:blipFill>
          <a:blip r:embed="rId2"/>
          <a:stretch>
            <a:fillRect/>
          </a:stretch>
        </p:blipFill>
        <p:spPr>
          <a:xfrm>
            <a:off x="168147" y="1971675"/>
            <a:ext cx="4268896" cy="3767328"/>
          </a:xfrm>
          <a:prstGeom prst="rect">
            <a:avLst/>
          </a:prstGeom>
        </p:spPr>
      </p:pic>
      <p:pic>
        <p:nvPicPr>
          <p:cNvPr id="8" name="Picture 7" descr="images-2.jpeg"/>
          <p:cNvPicPr>
            <a:picLocks noChangeAspect="1"/>
          </p:cNvPicPr>
          <p:nvPr/>
        </p:nvPicPr>
        <p:blipFill>
          <a:blip r:embed="rId3"/>
          <a:stretch>
            <a:fillRect/>
          </a:stretch>
        </p:blipFill>
        <p:spPr>
          <a:xfrm>
            <a:off x="4256081" y="1971675"/>
            <a:ext cx="4748736" cy="3575304"/>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smtClean="0">
                <a:latin typeface="+mn-lt"/>
              </a:rPr>
              <a:t>Cómo funciona la Pirámide de Maslow</a:t>
            </a:r>
            <a:endParaRPr lang="en-US" sz="3600">
              <a:latin typeface="+mn-lt"/>
            </a:endParaRPr>
          </a:p>
        </p:txBody>
      </p:sp>
      <p:sp>
        <p:nvSpPr>
          <p:cNvPr id="4" name="Content Placeholder 3"/>
          <p:cNvSpPr>
            <a:spLocks noGrp="1"/>
          </p:cNvSpPr>
          <p:nvPr>
            <p:ph sz="quarter" idx="1"/>
          </p:nvPr>
        </p:nvSpPr>
        <p:spPr/>
        <p:txBody>
          <a:bodyPr>
            <a:normAutofit fontScale="77500" lnSpcReduction="20000"/>
          </a:bodyPr>
          <a:lstStyle/>
          <a:p>
            <a:pPr marL="514350" indent="-514350">
              <a:buFont typeface="+mj-lt"/>
              <a:buAutoNum type="arabicPeriod"/>
            </a:pPr>
            <a:r>
              <a:rPr lang="en-US" smtClean="0"/>
              <a:t>La base de la prámide: fisiología. Lo primero que el ser humano necesita cubrir son sus necesidades básicas: comida, bebida, descanso, respiración...</a:t>
            </a:r>
          </a:p>
          <a:p>
            <a:pPr marL="514350" indent="-514350">
              <a:buFont typeface="+mj-lt"/>
              <a:buAutoNum type="arabicPeriod"/>
            </a:pPr>
            <a:r>
              <a:rPr lang="en-US" smtClean="0"/>
              <a:t>Segundo escalón: seguridad. Una vez cubiertas las necesidades básicas, se pasa al escalón de la seguridad. Esto implica un techo donde cubrirse, saber que se está protegido y tener recursos asegurados.</a:t>
            </a:r>
          </a:p>
          <a:p>
            <a:pPr marL="514350" indent="-514350">
              <a:buFont typeface="+mj-lt"/>
              <a:buAutoNum type="arabicPeriod"/>
            </a:pPr>
            <a:r>
              <a:rPr lang="en-US" smtClean="0"/>
              <a:t>Tercer escalón: afiliación. El ser humano necesita relacionarse, sentirse aceptado y participar en una sociedad.</a:t>
            </a:r>
          </a:p>
          <a:p>
            <a:pPr marL="514350" indent="-514350">
              <a:buFont typeface="+mj-lt"/>
              <a:buAutoNum type="arabicPeriod"/>
            </a:pPr>
            <a:r>
              <a:rPr lang="en-US" smtClean="0"/>
              <a:t>Cuarto escalón: reconocimiento. Tener éxito y ser respetado por los demás.</a:t>
            </a:r>
          </a:p>
          <a:p>
            <a:pPr marL="514350" indent="-514350">
              <a:buFont typeface="+mj-lt"/>
              <a:buAutoNum type="arabicPeriod"/>
            </a:pPr>
            <a:r>
              <a:rPr lang="en-US" smtClean="0"/>
              <a:t>La cúspide de la pirámide: autorrealización. Crreatividad, moralidad, resolución de problemas... El ser humano llegará aquí cuando haya visto satisfechas el resto de sus motivaciones.</a:t>
            </a:r>
            <a:endParaRPr lang="en-US"/>
          </a:p>
        </p:txBody>
      </p:sp>
      <p:sp>
        <p:nvSpPr>
          <p:cNvPr id="5" name="TextBox 4"/>
          <p:cNvSpPr txBox="1"/>
          <p:nvPr/>
        </p:nvSpPr>
        <p:spPr>
          <a:xfrm>
            <a:off x="3168569" y="6262899"/>
            <a:ext cx="5857594" cy="523220"/>
          </a:xfrm>
          <a:prstGeom prst="rect">
            <a:avLst/>
          </a:prstGeom>
          <a:noFill/>
        </p:spPr>
        <p:txBody>
          <a:bodyPr wrap="square" rtlCol="0">
            <a:spAutoFit/>
          </a:bodyPr>
          <a:lstStyle/>
          <a:p>
            <a:pPr algn="r"/>
            <a:r>
              <a:rPr lang="en-US" sz="1400"/>
              <a:t>http://educacion.practicopedia.lainformacion.com/educacion-primaria-y-secundaria/como-funciona-la-piramide-de-maslow-13783</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Deseo o necesidad</a:t>
            </a:r>
          </a:p>
        </p:txBody>
      </p:sp>
      <p:sp>
        <p:nvSpPr>
          <p:cNvPr id="4" name="Content Placeholder 3"/>
          <p:cNvSpPr>
            <a:spLocks noGrp="1"/>
          </p:cNvSpPr>
          <p:nvPr>
            <p:ph sz="quarter" idx="1"/>
          </p:nvPr>
        </p:nvSpPr>
        <p:spPr/>
        <p:txBody>
          <a:bodyPr>
            <a:normAutofit fontScale="85000" lnSpcReduction="20000"/>
          </a:bodyPr>
          <a:lstStyle/>
          <a:p>
            <a:pPr>
              <a:buNone/>
            </a:pPr>
            <a:r>
              <a:rPr lang="en-US" b="1" smtClean="0"/>
              <a:t>Diferencias clave entre deseo y necesidad</a:t>
            </a:r>
          </a:p>
          <a:p>
            <a:r>
              <a:rPr lang="en-US" smtClean="0"/>
              <a:t>Los deseos son cosas que no son esenciales para la vida, pero las necesidades sí lo son. </a:t>
            </a:r>
          </a:p>
          <a:p>
            <a:r>
              <a:rPr lang="en-US" smtClean="0"/>
              <a:t>Las necesidades se refieren a elementos sin los cuales no es posible la supervivencia o la calidad de vida, mientras que los deseos hacen referencia a cosas que queremos tener o alcanzar para sentirnos mejor.</a:t>
            </a:r>
          </a:p>
          <a:p>
            <a:r>
              <a:rPr lang="en-US" smtClean="0"/>
              <a:t>Las necesidades son más importantes que los deseos.Ejemplos de necesidades son: comida, agua, vestimenta. </a:t>
            </a:r>
          </a:p>
          <a:p>
            <a:r>
              <a:rPr lang="en-US" smtClean="0"/>
              <a:t>Ejemplos de deseos son: un smartphone, ir a un restaurante, ir al cine.</a:t>
            </a:r>
            <a:endParaRPr lang="en-US"/>
          </a:p>
        </p:txBody>
      </p:sp>
      <p:sp>
        <p:nvSpPr>
          <p:cNvPr id="5" name="TextBox 4"/>
          <p:cNvSpPr txBox="1"/>
          <p:nvPr/>
        </p:nvSpPr>
        <p:spPr>
          <a:xfrm>
            <a:off x="3817818" y="6277073"/>
            <a:ext cx="5126737" cy="307777"/>
          </a:xfrm>
          <a:prstGeom prst="rect">
            <a:avLst/>
          </a:prstGeom>
          <a:noFill/>
        </p:spPr>
        <p:txBody>
          <a:bodyPr wrap="none" rtlCol="0">
            <a:spAutoFit/>
          </a:bodyPr>
          <a:lstStyle/>
          <a:p>
            <a:r>
              <a:rPr lang="en-US" sz="1400"/>
              <a:t>http://diferenciaentre.info/diferencia-entre-deseo-y-necesidad/</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Made in Bangladesh</a:t>
            </a:r>
          </a:p>
        </p:txBody>
      </p:sp>
      <p:pic>
        <p:nvPicPr>
          <p:cNvPr id="6" name="Curtmetratge '38'.mp4">
            <a:hlinkClick r:id="" action="ppaction://media"/>
          </p:cNvPr>
          <p:cNvPicPr/>
          <p:nvPr>
            <p:ph sz="quarter" idx="1"/>
            <a:videoFile r:link="rId1"/>
          </p:nvPr>
        </p:nvPicPr>
        <p:blipFill>
          <a:blip r:embed="rId3"/>
          <a:stretch>
            <a:fillRect/>
          </a:stretch>
        </p:blipFill>
        <p:spPr>
          <a:xfrm>
            <a:off x="1692275" y="1600200"/>
            <a:ext cx="5994400" cy="4495800"/>
          </a:xfrm>
        </p:spPr>
      </p:pic>
      <p:sp>
        <p:nvSpPr>
          <p:cNvPr id="7" name="TextBox 6"/>
          <p:cNvSpPr txBox="1"/>
          <p:nvPr/>
        </p:nvSpPr>
        <p:spPr>
          <a:xfrm>
            <a:off x="3302000" y="6096000"/>
            <a:ext cx="2661756" cy="461665"/>
          </a:xfrm>
          <a:prstGeom prst="rect">
            <a:avLst/>
          </a:prstGeom>
          <a:noFill/>
        </p:spPr>
        <p:txBody>
          <a:bodyPr wrap="none" rtlCol="0">
            <a:spAutoFit/>
          </a:bodyPr>
          <a:lstStyle/>
          <a:p>
            <a:r>
              <a:rPr lang="en-US" sz="2400"/>
              <a:t>Day 1 - Brainstorm</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smtClean="0"/>
              <a:t>El minimalismo: la alegría </a:t>
            </a:r>
            <a:br>
              <a:rPr lang="en-US" sz="3200" b="1" smtClean="0"/>
            </a:br>
            <a:r>
              <a:rPr lang="en-US" sz="3200" b="1" smtClean="0"/>
              <a:t>de vivir con menos</a:t>
            </a:r>
            <a:endParaRPr lang="en-US" sz="3200"/>
          </a:p>
        </p:txBody>
      </p:sp>
      <p:sp>
        <p:nvSpPr>
          <p:cNvPr id="4" name="Content Placeholder 3"/>
          <p:cNvSpPr>
            <a:spLocks noGrp="1"/>
          </p:cNvSpPr>
          <p:nvPr>
            <p:ph sz="quarter" idx="1"/>
          </p:nvPr>
        </p:nvSpPr>
        <p:spPr>
          <a:xfrm>
            <a:off x="350782" y="1627385"/>
            <a:ext cx="8618096" cy="4495800"/>
          </a:xfrm>
        </p:spPr>
        <p:txBody>
          <a:bodyPr>
            <a:normAutofit fontScale="62500" lnSpcReduction="20000"/>
          </a:bodyPr>
          <a:lstStyle/>
          <a:p>
            <a:pPr marL="0">
              <a:lnSpc>
                <a:spcPct val="120000"/>
              </a:lnSpc>
              <a:spcBef>
                <a:spcPts val="0"/>
              </a:spcBef>
              <a:buNone/>
            </a:pPr>
            <a:r>
              <a:rPr lang="en-US" smtClean="0"/>
              <a:t>En sociedades donde el consumismo </a:t>
            </a:r>
          </a:p>
          <a:p>
            <a:pPr marL="0">
              <a:lnSpc>
                <a:spcPct val="120000"/>
              </a:lnSpc>
              <a:spcBef>
                <a:spcPts val="0"/>
              </a:spcBef>
              <a:buNone/>
            </a:pPr>
            <a:r>
              <a:rPr lang="en-US" smtClean="0"/>
              <a:t>es muchas veces más motivo de estrés </a:t>
            </a:r>
          </a:p>
          <a:p>
            <a:pPr marL="0">
              <a:lnSpc>
                <a:spcPct val="120000"/>
              </a:lnSpc>
              <a:spcBef>
                <a:spcPts val="0"/>
              </a:spcBef>
              <a:buNone/>
            </a:pPr>
            <a:r>
              <a:rPr lang="en-US" smtClean="0"/>
              <a:t>que de placer, muchos sueñan con vender </a:t>
            </a:r>
          </a:p>
          <a:p>
            <a:pPr marL="0">
              <a:lnSpc>
                <a:spcPct val="120000"/>
              </a:lnSpc>
              <a:spcBef>
                <a:spcPts val="0"/>
              </a:spcBef>
              <a:buNone/>
            </a:pPr>
            <a:r>
              <a:rPr lang="en-US" smtClean="0"/>
              <a:t>todo lo que tienen y reducir sus pertenencias a lo mínimo indispensable.</a:t>
            </a:r>
          </a:p>
          <a:p>
            <a:pPr marL="0">
              <a:lnSpc>
                <a:spcPct val="120000"/>
              </a:lnSpc>
              <a:spcBef>
                <a:spcPts val="0"/>
              </a:spcBef>
              <a:buNone/>
            </a:pPr>
            <a:endParaRPr lang="en-US" smtClean="0"/>
          </a:p>
          <a:p>
            <a:pPr marL="0">
              <a:lnSpc>
                <a:spcPct val="120000"/>
              </a:lnSpc>
              <a:spcBef>
                <a:spcPts val="0"/>
              </a:spcBef>
              <a:buNone/>
            </a:pPr>
            <a:r>
              <a:rPr lang="en-US" smtClean="0"/>
              <a:t>Los llaman los minimalistas.</a:t>
            </a:r>
          </a:p>
          <a:p>
            <a:pPr marL="0">
              <a:lnSpc>
                <a:spcPct val="120000"/>
              </a:lnSpc>
              <a:spcBef>
                <a:spcPts val="0"/>
              </a:spcBef>
              <a:buNone/>
            </a:pPr>
            <a:endParaRPr lang="en-US" smtClean="0"/>
          </a:p>
          <a:p>
            <a:pPr marL="0">
              <a:lnSpc>
                <a:spcPct val="120000"/>
              </a:lnSpc>
              <a:spcBef>
                <a:spcPts val="0"/>
              </a:spcBef>
              <a:buNone/>
            </a:pPr>
            <a:r>
              <a:rPr lang="en-US" smtClean="0"/>
              <a:t>Pero se trata de algo más que de deshacerse de algunos bienes; el punto es eliminarlos en forma permanente.</a:t>
            </a:r>
          </a:p>
          <a:p>
            <a:pPr marL="0">
              <a:lnSpc>
                <a:spcPct val="120000"/>
              </a:lnSpc>
              <a:spcBef>
                <a:spcPts val="0"/>
              </a:spcBef>
              <a:buNone/>
            </a:pPr>
            <a:endParaRPr lang="en-US" smtClean="0"/>
          </a:p>
          <a:p>
            <a:pPr marL="0">
              <a:lnSpc>
                <a:spcPct val="120000"/>
              </a:lnSpc>
              <a:spcBef>
                <a:spcPts val="0"/>
              </a:spcBef>
              <a:buNone/>
            </a:pPr>
            <a:r>
              <a:rPr lang="en-US" smtClean="0"/>
              <a:t>"El minimalismo no son cuartos blancos casi vacíos y con escasos muebles", señala Chris Wray, quien escribe el blog </a:t>
            </a:r>
            <a:r>
              <a:rPr lang="en-US" i="1" smtClean="0"/>
              <a:t>TwoLessThings.co.uk. </a:t>
            </a:r>
            <a:r>
              <a:rPr lang="en-US" smtClean="0"/>
              <a:t>"Se trata de eliminar todas las cosas que nos distraen de aquello que es importante en nuestras vidas".</a:t>
            </a:r>
          </a:p>
          <a:p>
            <a:pPr marL="0">
              <a:lnSpc>
                <a:spcPct val="120000"/>
              </a:lnSpc>
              <a:spcBef>
                <a:spcPts val="0"/>
              </a:spcBef>
              <a:buNone/>
            </a:pPr>
            <a:endParaRPr lang="en-US" smtClean="0"/>
          </a:p>
          <a:p>
            <a:pPr marL="0">
              <a:lnSpc>
                <a:spcPct val="120000"/>
              </a:lnSpc>
              <a:spcBef>
                <a:spcPts val="0"/>
              </a:spcBef>
              <a:buNone/>
            </a:pPr>
            <a:r>
              <a:rPr lang="en-US" smtClean="0"/>
              <a:t>Para los minimalistas extremos como Andrew Hyde de Colorado, Estados Unidos, significa poseer apenas alrededor de 15 artículos.</a:t>
            </a:r>
            <a:endParaRPr lang="en-US"/>
          </a:p>
        </p:txBody>
      </p:sp>
      <p:sp>
        <p:nvSpPr>
          <p:cNvPr id="5" name="TextBox 4"/>
          <p:cNvSpPr txBox="1"/>
          <p:nvPr/>
        </p:nvSpPr>
        <p:spPr>
          <a:xfrm>
            <a:off x="1674756" y="6123185"/>
            <a:ext cx="7091292" cy="307777"/>
          </a:xfrm>
          <a:prstGeom prst="rect">
            <a:avLst/>
          </a:prstGeom>
          <a:noFill/>
        </p:spPr>
        <p:txBody>
          <a:bodyPr wrap="none" rtlCol="0">
            <a:spAutoFit/>
          </a:bodyPr>
          <a:lstStyle/>
          <a:p>
            <a:r>
              <a:rPr lang="en-US" sz="1400"/>
              <a:t>http://www.bbc.co.uk/mundo/noticias/2014/03/140313_economia_vivir_con_menos_jgc</a:t>
            </a:r>
          </a:p>
        </p:txBody>
      </p:sp>
      <p:pic>
        <p:nvPicPr>
          <p:cNvPr id="6" name="Picture 5" descr="140313230825_minimalism_living_with_less_304x171_thinkstock.jpg"/>
          <p:cNvPicPr>
            <a:picLocks noChangeAspect="1"/>
          </p:cNvPicPr>
          <p:nvPr/>
        </p:nvPicPr>
        <p:blipFill>
          <a:blip r:embed="rId2"/>
          <a:stretch>
            <a:fillRect/>
          </a:stretch>
        </p:blipFill>
        <p:spPr>
          <a:xfrm>
            <a:off x="5283200" y="133350"/>
            <a:ext cx="3860800" cy="21717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smtClean="0"/>
              <a:t>Día Mundial sin Compras 2014</a:t>
            </a:r>
            <a:endParaRPr lang="en-US"/>
          </a:p>
        </p:txBody>
      </p:sp>
      <p:sp>
        <p:nvSpPr>
          <p:cNvPr id="6" name="TextBox 5"/>
          <p:cNvSpPr txBox="1"/>
          <p:nvPr/>
        </p:nvSpPr>
        <p:spPr>
          <a:xfrm>
            <a:off x="3527479" y="6413661"/>
            <a:ext cx="5404043" cy="369332"/>
          </a:xfrm>
          <a:prstGeom prst="rect">
            <a:avLst/>
          </a:prstGeom>
          <a:noFill/>
        </p:spPr>
        <p:txBody>
          <a:bodyPr wrap="none" rtlCol="0">
            <a:spAutoFit/>
          </a:bodyPr>
          <a:lstStyle/>
          <a:p>
            <a:r>
              <a:rPr lang="en-US"/>
              <a:t>http://www.cuandopasa.com/index.php?v=v11584b</a:t>
            </a:r>
          </a:p>
        </p:txBody>
      </p:sp>
      <p:sp>
        <p:nvSpPr>
          <p:cNvPr id="8" name="TextBox 7"/>
          <p:cNvSpPr txBox="1"/>
          <p:nvPr/>
        </p:nvSpPr>
        <p:spPr>
          <a:xfrm>
            <a:off x="301145" y="1466533"/>
            <a:ext cx="8630377" cy="5016758"/>
          </a:xfrm>
          <a:prstGeom prst="rect">
            <a:avLst/>
          </a:prstGeom>
          <a:noFill/>
        </p:spPr>
        <p:txBody>
          <a:bodyPr wrap="square" rtlCol="0">
            <a:spAutoFit/>
          </a:bodyPr>
          <a:lstStyle/>
          <a:p>
            <a:r>
              <a:rPr lang="en-US" sz="2000" smtClean="0"/>
              <a:t>El Día Mundial sin Compras (Buy Nothing Day) es un día simbólico contra nuestro modelo de consumo, social y ambientalmente insostenible. Este día sirve para recalcar que necesitamos otros 364 días de un consumo crítico y sostenible.La propuesta consiste en escapar de la corriente consumista que las empresas y los publicistas nos imponen tanto en Navidad como en el resto del año. Para ello se invita a toda la población a no acudir a comercios y grandes almacenes, reducir al máximo las compras de esa jornada limitándolas a lo realmente necesario, o incluso anularlas, y salir a la calle para denunciar un sistema socioeconómico injusto, alienante y ambientalmente insostenible. Desde que se comenzó a celebrar este día, en 1992, cada año son más los países que se suman a esta iniciativa. Las formas en que las diversas organizaciones internacionales se manifiestan son muy variadas, pero mantienen en común una crítica al modelo de consumo en el que estamos instalados, homogeneizador, despilfarrador, cínico e individualista, que contribuye, de forma decisiva, al mantenimiento de una situación que nos está conduciendo al colapso social y ambiental. </a:t>
            </a:r>
            <a:endParaRPr lang="en-US" sz="20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sz="quarter" idx="1"/>
          </p:nvPr>
        </p:nvSpPr>
        <p:spPr>
          <a:xfrm>
            <a:off x="215900" y="1600200"/>
            <a:ext cx="8550148" cy="4495800"/>
          </a:xfrm>
        </p:spPr>
        <p:txBody>
          <a:bodyPr>
            <a:noAutofit/>
          </a:bodyPr>
          <a:lstStyle/>
          <a:p>
            <a:pPr marL="0">
              <a:buNone/>
            </a:pPr>
            <a:r>
              <a:rPr lang="en-US" sz="2000"/>
              <a:t>World No Purchases (Buy Nothing Day) is a symbolic day against our model of consumption, socially and environmentally unsustainable. This day serves to emphasize that we need other 364 days a critical consumption and sostenible. La proposal is to escape the current consumer companies and advertisers imposed on us both at Christmas and in the rest of the year. To do so invites all people to not go to stores and department stores, minimizing purchases that limiting them journey really necessary or even cancel them, and go out to denounce unfair, alienating socioeconomic system and environmentally unsustainable. Since he started celebrating this day in 1992, each year more countries join this initiative. The ways in which the various international organizations manifest are varied, but held in common a critique of consumption model in which we are installed, homogenizer, wasteful, cynical and individualistic, which contributes decisively to the maintenance of a situation that is leading us to social and environmental collapse.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Junk (Ich + Ich)</a:t>
            </a:r>
          </a:p>
        </p:txBody>
      </p:sp>
      <p:sp>
        <p:nvSpPr>
          <p:cNvPr id="6" name="Content Placeholder 5"/>
          <p:cNvSpPr>
            <a:spLocks noGrp="1"/>
          </p:cNvSpPr>
          <p:nvPr>
            <p:ph sz="quarter" idx="1"/>
          </p:nvPr>
        </p:nvSpPr>
        <p:spPr>
          <a:xfrm>
            <a:off x="254000" y="1589567"/>
            <a:ext cx="4343400" cy="4572000"/>
          </a:xfrm>
        </p:spPr>
        <p:txBody>
          <a:bodyPr>
            <a:normAutofit fontScale="77500" lnSpcReduction="20000"/>
          </a:bodyPr>
          <a:lstStyle/>
          <a:p>
            <a:pPr marL="0">
              <a:buNone/>
            </a:pPr>
            <a:r>
              <a:rPr lang="en-US" smtClean="0"/>
              <a:t>Geh in eine andere Richtung</a:t>
            </a:r>
          </a:p>
          <a:p>
            <a:pPr marL="0">
              <a:buNone/>
            </a:pPr>
            <a:r>
              <a:rPr lang="en-US" smtClean="0"/>
              <a:t>Steig auf einen anderen Berg</a:t>
            </a:r>
          </a:p>
          <a:p>
            <a:pPr marL="0">
              <a:buNone/>
            </a:pPr>
            <a:r>
              <a:rPr lang="en-US" smtClean="0"/>
              <a:t>Steh auf einer Kreuzung und</a:t>
            </a:r>
          </a:p>
          <a:p>
            <a:pPr marL="0">
              <a:buNone/>
            </a:pPr>
            <a:r>
              <a:rPr lang="en-US" smtClean="0"/>
              <a:t>Such einen anderen Weg</a:t>
            </a:r>
          </a:p>
          <a:p>
            <a:pPr marL="0">
              <a:buNone/>
            </a:pPr>
            <a:r>
              <a:rPr lang="en-US" smtClean="0"/>
              <a:t>Schwimm durch andere Flüsse</a:t>
            </a:r>
          </a:p>
          <a:p>
            <a:pPr marL="0">
              <a:buNone/>
            </a:pPr>
            <a:r>
              <a:rPr lang="en-US" smtClean="0"/>
              <a:t>Tauch durch ein anderes Meer</a:t>
            </a:r>
          </a:p>
          <a:p>
            <a:pPr marL="0">
              <a:buNone/>
            </a:pPr>
            <a:r>
              <a:rPr lang="en-US" smtClean="0"/>
              <a:t>Trink an anderen Tischen und hör</a:t>
            </a:r>
          </a:p>
          <a:p>
            <a:pPr marL="0">
              <a:buNone/>
            </a:pPr>
            <a:r>
              <a:rPr lang="en-US" smtClean="0"/>
              <a:t>Die Lieder nicht mehr</a:t>
            </a:r>
          </a:p>
          <a:p>
            <a:pPr marL="0">
              <a:buNone/>
            </a:pPr>
            <a:r>
              <a:rPr lang="en-US" smtClean="0"/>
              <a:t>Die Idylle lügt</a:t>
            </a:r>
          </a:p>
          <a:p>
            <a:pPr marL="0">
              <a:buNone/>
            </a:pPr>
            <a:r>
              <a:rPr lang="en-US" smtClean="0"/>
              <a:t>Das Fernsehen täuscht</a:t>
            </a:r>
          </a:p>
          <a:p>
            <a:pPr marL="0">
              <a:buNone/>
            </a:pPr>
            <a:r>
              <a:rPr lang="en-US" smtClean="0"/>
              <a:t>Die Quellen sind versiegt</a:t>
            </a:r>
          </a:p>
          <a:p>
            <a:pPr marL="0">
              <a:buNone/>
            </a:pPr>
            <a:r>
              <a:rPr lang="en-US" smtClean="0"/>
              <a:t>Hör auf zu funktionieren</a:t>
            </a:r>
          </a:p>
        </p:txBody>
      </p:sp>
      <p:sp>
        <p:nvSpPr>
          <p:cNvPr id="7" name="Content Placeholder 6"/>
          <p:cNvSpPr>
            <a:spLocks noGrp="1"/>
          </p:cNvSpPr>
          <p:nvPr>
            <p:ph sz="quarter" idx="2"/>
          </p:nvPr>
        </p:nvSpPr>
        <p:spPr>
          <a:xfrm>
            <a:off x="4844901" y="2250999"/>
            <a:ext cx="3918100" cy="3984701"/>
          </a:xfrm>
        </p:spPr>
        <p:txBody>
          <a:bodyPr>
            <a:normAutofit fontScale="77500" lnSpcReduction="20000"/>
          </a:bodyPr>
          <a:lstStyle/>
          <a:p>
            <a:pPr>
              <a:buNone/>
            </a:pPr>
            <a:r>
              <a:rPr lang="en-US" smtClean="0"/>
              <a:t>Take another direction</a:t>
            </a:r>
          </a:p>
          <a:p>
            <a:pPr>
              <a:buNone/>
            </a:pPr>
            <a:r>
              <a:rPr lang="en-US" smtClean="0"/>
              <a:t>Climb another mountain</a:t>
            </a:r>
          </a:p>
          <a:p>
            <a:pPr>
              <a:buNone/>
            </a:pPr>
            <a:r>
              <a:rPr lang="en-US" smtClean="0"/>
              <a:t>Stand on a crossroad</a:t>
            </a:r>
          </a:p>
          <a:p>
            <a:pPr>
              <a:buNone/>
            </a:pPr>
            <a:r>
              <a:rPr lang="en-US" smtClean="0"/>
              <a:t>Swim through other rivers</a:t>
            </a:r>
          </a:p>
          <a:p>
            <a:pPr>
              <a:buNone/>
            </a:pPr>
            <a:r>
              <a:rPr lang="en-US" smtClean="0"/>
              <a:t>Dive through other seas</a:t>
            </a:r>
          </a:p>
          <a:p>
            <a:pPr>
              <a:buNone/>
            </a:pPr>
            <a:r>
              <a:rPr lang="en-US" smtClean="0"/>
              <a:t>Drink on other tables and don't</a:t>
            </a:r>
          </a:p>
          <a:p>
            <a:pPr>
              <a:buNone/>
            </a:pPr>
            <a:r>
              <a:rPr lang="en-US" smtClean="0"/>
              <a:t>Listen to the songs anymore</a:t>
            </a:r>
          </a:p>
          <a:p>
            <a:pPr>
              <a:buNone/>
            </a:pPr>
            <a:r>
              <a:rPr lang="en-US" smtClean="0"/>
              <a:t>The idyll deceives</a:t>
            </a:r>
          </a:p>
          <a:p>
            <a:pPr>
              <a:buNone/>
            </a:pPr>
            <a:r>
              <a:rPr lang="en-US" smtClean="0"/>
              <a:t>The TV deludes</a:t>
            </a:r>
          </a:p>
          <a:p>
            <a:pPr>
              <a:buNone/>
            </a:pPr>
            <a:r>
              <a:rPr lang="en-US" smtClean="0"/>
              <a:t>The spring has dried up</a:t>
            </a:r>
          </a:p>
          <a:p>
            <a:pPr>
              <a:buNone/>
            </a:pPr>
            <a:r>
              <a:rPr lang="en-US" smtClean="0"/>
              <a:t>Stop functioning</a:t>
            </a:r>
            <a:endParaRPr lang="en-US"/>
          </a:p>
        </p:txBody>
      </p:sp>
      <p:sp>
        <p:nvSpPr>
          <p:cNvPr id="8" name="TextBox 7"/>
          <p:cNvSpPr txBox="1"/>
          <p:nvPr/>
        </p:nvSpPr>
        <p:spPr>
          <a:xfrm>
            <a:off x="5422900" y="6428267"/>
            <a:ext cx="3679838" cy="307777"/>
          </a:xfrm>
          <a:prstGeom prst="rect">
            <a:avLst/>
          </a:prstGeom>
          <a:noFill/>
        </p:spPr>
        <p:txBody>
          <a:bodyPr wrap="none" rtlCol="0">
            <a:spAutoFit/>
          </a:bodyPr>
          <a:lstStyle/>
          <a:p>
            <a:r>
              <a:rPr lang="en-US" sz="1400"/>
              <a:t>http://lyricstranslate.com/en/junk-junk.html</a:t>
            </a:r>
          </a:p>
        </p:txBody>
      </p:sp>
      <p:pic>
        <p:nvPicPr>
          <p:cNvPr id="9" name="Picture 8" descr="Screen Shot 2015-01-24 at 5.37.37 PM.png"/>
          <p:cNvPicPr>
            <a:picLocks noChangeAspect="1"/>
          </p:cNvPicPr>
          <p:nvPr/>
        </p:nvPicPr>
        <p:blipFill>
          <a:blip r:embed="rId2"/>
          <a:stretch>
            <a:fillRect/>
          </a:stretch>
        </p:blipFill>
        <p:spPr>
          <a:xfrm>
            <a:off x="6941819" y="168910"/>
            <a:ext cx="2011680" cy="20116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r>
              <a:rPr lang="en-US">
                <a:solidFill>
                  <a:srgbClr val="000000"/>
                </a:solidFill>
                <a:ea typeface="ＭＳ Ｐゴシック" pitchFamily="-101" charset="-128"/>
                <a:cs typeface="ＭＳ Ｐゴシック" pitchFamily="-101" charset="-128"/>
              </a:rPr>
              <a:t>Brainstorming</a:t>
            </a:r>
          </a:p>
        </p:txBody>
      </p:sp>
      <p:sp>
        <p:nvSpPr>
          <p:cNvPr id="5" name="Footer Placeholder 4"/>
          <p:cNvSpPr>
            <a:spLocks noGrp="1"/>
          </p:cNvSpPr>
          <p:nvPr>
            <p:ph type="ftr" sz="quarter" idx="11"/>
          </p:nvPr>
        </p:nvSpPr>
        <p:spPr/>
        <p:txBody>
          <a:bodyPr/>
          <a:lstStyle/>
          <a:p>
            <a:r>
              <a:rPr lang="en-US"/>
              <a:t>Laura Terrill, ACTFL ISD 622, 2014</a:t>
            </a:r>
          </a:p>
        </p:txBody>
      </p:sp>
      <p:sp>
        <p:nvSpPr>
          <p:cNvPr id="250883" name="Rectangle 3"/>
          <p:cNvSpPr>
            <a:spLocks noGrp="1" noChangeArrowheads="1"/>
          </p:cNvSpPr>
          <p:nvPr>
            <p:ph type="body" idx="4294967295"/>
          </p:nvPr>
        </p:nvSpPr>
        <p:spPr>
          <a:xfrm>
            <a:off x="620128" y="1574220"/>
            <a:ext cx="8229600" cy="4648200"/>
          </a:xfrm>
        </p:spPr>
        <p:txBody>
          <a:bodyPr>
            <a:normAutofit/>
          </a:bodyPr>
          <a:lstStyle/>
          <a:p>
            <a:pPr>
              <a:lnSpc>
                <a:spcPct val="90000"/>
              </a:lnSpc>
              <a:buFontTx/>
              <a:buNone/>
            </a:pPr>
            <a:r>
              <a:rPr lang="en-US" sz="2400">
                <a:solidFill>
                  <a:srgbClr val="000000"/>
                </a:solidFill>
                <a:latin typeface="Cambria" pitchFamily="-101" charset="0"/>
                <a:ea typeface="Cambria" pitchFamily="-101" charset="0"/>
                <a:cs typeface="Cambria" pitchFamily="-101" charset="0"/>
              </a:rPr>
              <a:t>Procedure:</a:t>
            </a:r>
          </a:p>
          <a:p>
            <a:pPr>
              <a:lnSpc>
                <a:spcPct val="90000"/>
              </a:lnSpc>
              <a:buFontTx/>
              <a:buNone/>
            </a:pPr>
            <a:endParaRPr lang="en-US" sz="2400">
              <a:solidFill>
                <a:srgbClr val="000000"/>
              </a:solidFill>
              <a:latin typeface="Cambria" pitchFamily="-101" charset="0"/>
              <a:ea typeface="Cambria" pitchFamily="-101" charset="0"/>
              <a:cs typeface="Cambria" pitchFamily="-101" charset="0"/>
            </a:endParaRPr>
          </a:p>
          <a:p>
            <a:pPr>
              <a:lnSpc>
                <a:spcPct val="90000"/>
              </a:lnSpc>
            </a:pPr>
            <a:r>
              <a:rPr lang="en-US" sz="2400">
                <a:solidFill>
                  <a:srgbClr val="000000"/>
                </a:solidFill>
                <a:latin typeface="Cambria" pitchFamily="-101" charset="0"/>
                <a:ea typeface="Cambria" pitchFamily="-101" charset="0"/>
                <a:cs typeface="Cambria" pitchFamily="-101" charset="0"/>
              </a:rPr>
              <a:t>1 minute to generate an individual list</a:t>
            </a:r>
          </a:p>
          <a:p>
            <a:pPr>
              <a:lnSpc>
                <a:spcPct val="90000"/>
              </a:lnSpc>
            </a:pPr>
            <a:r>
              <a:rPr lang="en-US" sz="2400">
                <a:solidFill>
                  <a:srgbClr val="000000"/>
                </a:solidFill>
                <a:latin typeface="Cambria" pitchFamily="-101" charset="0"/>
                <a:ea typeface="Cambria" pitchFamily="-101" charset="0"/>
                <a:cs typeface="Cambria" pitchFamily="-101" charset="0"/>
              </a:rPr>
              <a:t>1 minute to share list with a partner. Each person adds new words to the list. </a:t>
            </a:r>
          </a:p>
          <a:p>
            <a:pPr>
              <a:lnSpc>
                <a:spcPct val="90000"/>
              </a:lnSpc>
            </a:pPr>
            <a:r>
              <a:rPr lang="en-US" sz="2400">
                <a:solidFill>
                  <a:srgbClr val="000000"/>
                </a:solidFill>
                <a:latin typeface="Cambria" pitchFamily="-101" charset="0"/>
                <a:ea typeface="Cambria" pitchFamily="-101" charset="0"/>
                <a:cs typeface="Cambria" pitchFamily="-101" charset="0"/>
              </a:rPr>
              <a:t>Group students into group of 4, share and add. </a:t>
            </a:r>
          </a:p>
          <a:p>
            <a:pPr>
              <a:lnSpc>
                <a:spcPct val="90000"/>
              </a:lnSpc>
            </a:pPr>
            <a:r>
              <a:rPr lang="en-US" sz="2400">
                <a:solidFill>
                  <a:srgbClr val="000000"/>
                </a:solidFill>
                <a:latin typeface="Cambria" pitchFamily="-101" charset="0"/>
                <a:ea typeface="Cambria" pitchFamily="-101" charset="0"/>
                <a:cs typeface="Cambria" pitchFamily="-101" charset="0"/>
              </a:rPr>
              <a:t>Go around the room calling out one word per group until all groups are out of words. Teacher records all words on something that can be displayed. </a:t>
            </a:r>
          </a:p>
          <a:p>
            <a:pPr>
              <a:lnSpc>
                <a:spcPct val="90000"/>
              </a:lnSpc>
              <a:buFontTx/>
              <a:buNone/>
            </a:pPr>
            <a:endParaRPr lang="en-US" sz="2400">
              <a:solidFill>
                <a:srgbClr val="000000"/>
              </a:solidFill>
              <a:latin typeface="Cambria" pitchFamily="-101" charset="0"/>
              <a:ea typeface="Cambria" pitchFamily="-101" charset="0"/>
              <a:cs typeface="Cambria" pitchFamily="-101" charset="0"/>
            </a:endParaRPr>
          </a:p>
        </p:txBody>
      </p:sp>
      <p:sp>
        <p:nvSpPr>
          <p:cNvPr id="6" name="Slide Number Placeholder 5"/>
          <p:cNvSpPr>
            <a:spLocks noGrp="1"/>
          </p:cNvSpPr>
          <p:nvPr>
            <p:ph type="sldNum" sz="quarter" idx="12"/>
          </p:nvPr>
        </p:nvSpPr>
        <p:spPr/>
        <p:txBody>
          <a:bodyPr>
            <a:normAutofit fontScale="85000" lnSpcReduction="20000"/>
          </a:bodyPr>
          <a:lstStyle/>
          <a:p>
            <a:fld id="{74C2F60E-34D8-DD42-93FD-7BD7AE432328}" type="slidenum">
              <a:rPr lang="en-US"/>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Made in Bangladesh	</a:t>
            </a:r>
          </a:p>
        </p:txBody>
      </p:sp>
      <p:sp>
        <p:nvSpPr>
          <p:cNvPr id="3" name="Content Placeholder 2"/>
          <p:cNvSpPr>
            <a:spLocks noGrp="1"/>
          </p:cNvSpPr>
          <p:nvPr>
            <p:ph sz="quarter" idx="1"/>
          </p:nvPr>
        </p:nvSpPr>
        <p:spPr/>
        <p:txBody>
          <a:bodyPr>
            <a:normAutofit fontScale="85000" lnSpcReduction="20000"/>
          </a:bodyPr>
          <a:lstStyle/>
          <a:p>
            <a:pPr>
              <a:buNone/>
            </a:pPr>
            <a:r>
              <a:rPr lang="en-US"/>
              <a:t>Before seeing the video….</a:t>
            </a:r>
          </a:p>
          <a:p>
            <a:pPr marL="0" indent="0">
              <a:buNone/>
            </a:pPr>
            <a:r>
              <a:rPr lang="en-US" sz="2824"/>
              <a:t>Sentences in target language. Try to use cognates and circumlocution as much as possible at this point. Then, if you want them to have a specific word like "sewing" connect it to the cognate or definition you use in the either/or activity. </a:t>
            </a:r>
            <a:endParaRPr lang="en-US"/>
          </a:p>
          <a:p>
            <a:pPr lvl="1"/>
            <a:r>
              <a:rPr lang="en-US"/>
              <a:t>She works in the US or in Banglesh. </a:t>
            </a:r>
          </a:p>
          <a:p>
            <a:pPr lvl="1"/>
            <a:r>
              <a:rPr lang="en-US"/>
              <a:t>She works in a factory or in a school - by making the choice obvious you are able to embed new words in context. </a:t>
            </a:r>
          </a:p>
          <a:p>
            <a:pPr lvl="1"/>
            <a:r>
              <a:rPr lang="en-US"/>
              <a:t>She makes clothes or she makes computers. </a:t>
            </a:r>
          </a:p>
          <a:p>
            <a:pPr lvl="1"/>
            <a:r>
              <a:rPr lang="en-US"/>
              <a:t>She likes her work or hates her work. </a:t>
            </a:r>
          </a:p>
          <a:p>
            <a:pPr lvl="1"/>
            <a:r>
              <a:rPr lang="en-US"/>
              <a:t>The boxes stay in Bangladesh or go to many countries. </a:t>
            </a:r>
          </a:p>
          <a:p>
            <a:pPr marL="0" indent="0">
              <a:buNone/>
            </a:pPr>
            <a:r>
              <a:rPr lang="en-US" sz="2824"/>
              <a:t>Show the video in chunks at this point. Stop and have th</a:t>
            </a:r>
            <a:r>
              <a:rPr lang="en-US"/>
              <a:t>em retell the story in their own words. </a:t>
            </a:r>
          </a:p>
          <a:p>
            <a:pPr>
              <a:buNone/>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83304" y="445196"/>
            <a:ext cx="6389507" cy="830997"/>
          </a:xfrm>
          <a:prstGeom prst="rect">
            <a:avLst/>
          </a:prstGeom>
          <a:noFill/>
        </p:spPr>
        <p:txBody>
          <a:bodyPr wrap="square" rtlCol="0">
            <a:spAutoFit/>
          </a:bodyPr>
          <a:lstStyle/>
          <a:p>
            <a:r>
              <a:rPr lang="en-US" sz="2400"/>
              <a:t>Do you want (item) or do you need (item)?</a:t>
            </a:r>
            <a:br>
              <a:rPr lang="en-US" sz="2400"/>
            </a:br>
            <a:r>
              <a:rPr lang="en-US" sz="2400"/>
              <a:t>I want it. I need it. I don’t need it, but I want it. </a:t>
            </a:r>
          </a:p>
        </p:txBody>
      </p:sp>
      <p:pic>
        <p:nvPicPr>
          <p:cNvPr id="6" name="Picture 5" descr="images-1.jpeg"/>
          <p:cNvPicPr>
            <a:picLocks noChangeAspect="1"/>
          </p:cNvPicPr>
          <p:nvPr/>
        </p:nvPicPr>
        <p:blipFill>
          <a:blip r:embed="rId2"/>
          <a:stretch>
            <a:fillRect/>
          </a:stretch>
        </p:blipFill>
        <p:spPr>
          <a:xfrm>
            <a:off x="1612900" y="1376798"/>
            <a:ext cx="3200400" cy="2540000"/>
          </a:xfrm>
          <a:prstGeom prst="rect">
            <a:avLst/>
          </a:prstGeom>
        </p:spPr>
      </p:pic>
      <p:pic>
        <p:nvPicPr>
          <p:cNvPr id="7" name="Picture 6" descr="images.jpeg"/>
          <p:cNvPicPr>
            <a:picLocks noChangeAspect="1"/>
          </p:cNvPicPr>
          <p:nvPr/>
        </p:nvPicPr>
        <p:blipFill>
          <a:blip r:embed="rId3"/>
          <a:stretch>
            <a:fillRect/>
          </a:stretch>
        </p:blipFill>
        <p:spPr>
          <a:xfrm>
            <a:off x="468927" y="3916798"/>
            <a:ext cx="3213100" cy="2540000"/>
          </a:xfrm>
          <a:prstGeom prst="rect">
            <a:avLst/>
          </a:prstGeom>
        </p:spPr>
      </p:pic>
      <p:pic>
        <p:nvPicPr>
          <p:cNvPr id="8" name="Picture 7" descr="Unknown-1.jpeg"/>
          <p:cNvPicPr>
            <a:picLocks noChangeAspect="1"/>
          </p:cNvPicPr>
          <p:nvPr/>
        </p:nvPicPr>
        <p:blipFill>
          <a:blip r:embed="rId4"/>
          <a:stretch>
            <a:fillRect/>
          </a:stretch>
        </p:blipFill>
        <p:spPr>
          <a:xfrm>
            <a:off x="4649564" y="3916798"/>
            <a:ext cx="3492500" cy="23241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87273" y="445196"/>
            <a:ext cx="6389507" cy="1200328"/>
          </a:xfrm>
          <a:prstGeom prst="rect">
            <a:avLst/>
          </a:prstGeom>
          <a:noFill/>
        </p:spPr>
        <p:txBody>
          <a:bodyPr wrap="square" rtlCol="0">
            <a:spAutoFit/>
          </a:bodyPr>
          <a:lstStyle/>
          <a:p>
            <a:r>
              <a:rPr lang="en-US" sz="2400"/>
              <a:t>Il te faut…..</a:t>
            </a:r>
          </a:p>
          <a:p>
            <a:r>
              <a:rPr lang="en-US" sz="2400"/>
              <a:t>Oui, il me faut.  </a:t>
            </a:r>
            <a:br>
              <a:rPr lang="en-US" sz="2400"/>
            </a:br>
            <a:endParaRPr lang="en-US" sz="2400"/>
          </a:p>
        </p:txBody>
      </p:sp>
      <p:pic>
        <p:nvPicPr>
          <p:cNvPr id="7" name="Picture 6" descr="images.jpeg"/>
          <p:cNvPicPr>
            <a:picLocks noChangeAspect="1"/>
          </p:cNvPicPr>
          <p:nvPr/>
        </p:nvPicPr>
        <p:blipFill>
          <a:blip r:embed="rId2"/>
          <a:stretch>
            <a:fillRect/>
          </a:stretch>
        </p:blipFill>
        <p:spPr>
          <a:xfrm>
            <a:off x="468927" y="3648617"/>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3144250"/>
            <a:ext cx="3492500" cy="2324100"/>
          </a:xfrm>
          <a:prstGeom prst="rect">
            <a:avLst/>
          </a:prstGeom>
        </p:spPr>
      </p:pic>
      <p:sp>
        <p:nvSpPr>
          <p:cNvPr id="9" name="TextBox 8"/>
          <p:cNvSpPr txBox="1"/>
          <p:nvPr/>
        </p:nvSpPr>
        <p:spPr>
          <a:xfrm>
            <a:off x="6320316" y="5726952"/>
            <a:ext cx="1112927" cy="461665"/>
          </a:xfrm>
          <a:prstGeom prst="rect">
            <a:avLst/>
          </a:prstGeom>
          <a:noFill/>
        </p:spPr>
        <p:txBody>
          <a:bodyPr wrap="square" rtlCol="0">
            <a:spAutoFit/>
          </a:bodyPr>
          <a:lstStyle/>
          <a:p>
            <a:r>
              <a:rPr lang="en-US" sz="2400"/>
              <a:t>l’eau</a:t>
            </a:r>
          </a:p>
        </p:txBody>
      </p:sp>
      <p:sp>
        <p:nvSpPr>
          <p:cNvPr id="10" name="TextBox 9"/>
          <p:cNvSpPr txBox="1"/>
          <p:nvPr/>
        </p:nvSpPr>
        <p:spPr>
          <a:xfrm>
            <a:off x="5267783" y="1897285"/>
            <a:ext cx="2400291" cy="523220"/>
          </a:xfrm>
          <a:prstGeom prst="rect">
            <a:avLst/>
          </a:prstGeom>
          <a:noFill/>
        </p:spPr>
        <p:txBody>
          <a:bodyPr wrap="none" rtlCol="0">
            <a:spAutoFit/>
          </a:bodyPr>
          <a:lstStyle/>
          <a:p>
            <a:r>
              <a:rPr lang="en-US" sz="2800"/>
              <a:t>les chaussures</a:t>
            </a:r>
          </a:p>
        </p:txBody>
      </p:sp>
      <p:pic>
        <p:nvPicPr>
          <p:cNvPr id="6" name="Picture 5" descr="images-1.jpeg"/>
          <p:cNvPicPr>
            <a:picLocks noChangeAspect="1"/>
          </p:cNvPicPr>
          <p:nvPr/>
        </p:nvPicPr>
        <p:blipFill>
          <a:blip r:embed="rId4"/>
          <a:stretch>
            <a:fillRect/>
          </a:stretch>
        </p:blipFill>
        <p:spPr>
          <a:xfrm>
            <a:off x="1612900" y="1376798"/>
            <a:ext cx="3200400" cy="2540000"/>
          </a:xfrm>
          <a:prstGeom prst="rect">
            <a:avLst/>
          </a:prstGeom>
        </p:spPr>
      </p:pic>
      <p:sp>
        <p:nvSpPr>
          <p:cNvPr id="11" name="TextBox 10"/>
          <p:cNvSpPr txBox="1"/>
          <p:nvPr/>
        </p:nvSpPr>
        <p:spPr>
          <a:xfrm>
            <a:off x="1126020" y="6188617"/>
            <a:ext cx="1905690" cy="461665"/>
          </a:xfrm>
          <a:prstGeom prst="rect">
            <a:avLst/>
          </a:prstGeom>
          <a:noFill/>
        </p:spPr>
        <p:txBody>
          <a:bodyPr wrap="none" rtlCol="0">
            <a:spAutoFit/>
          </a:bodyPr>
          <a:lstStyle/>
          <a:p>
            <a:r>
              <a:rPr lang="en-US" sz="2400"/>
              <a:t>un téléphone</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87273" y="445196"/>
            <a:ext cx="6389507" cy="1200328"/>
          </a:xfrm>
          <a:prstGeom prst="rect">
            <a:avLst/>
          </a:prstGeom>
          <a:noFill/>
        </p:spPr>
        <p:txBody>
          <a:bodyPr wrap="square" rtlCol="0">
            <a:spAutoFit/>
          </a:bodyPr>
          <a:lstStyle/>
          <a:p>
            <a:r>
              <a:rPr lang="en-US" sz="2400"/>
              <a:t>Il te faut…..</a:t>
            </a:r>
          </a:p>
          <a:p>
            <a:r>
              <a:rPr lang="en-US" sz="2400"/>
              <a:t>Oui, il me faut.  </a:t>
            </a:r>
            <a:br>
              <a:rPr lang="en-US" sz="2400"/>
            </a:br>
            <a:endParaRPr lang="en-US" sz="2400"/>
          </a:p>
        </p:txBody>
      </p:sp>
      <p:pic>
        <p:nvPicPr>
          <p:cNvPr id="7" name="Picture 6" descr="images.jpeg"/>
          <p:cNvPicPr>
            <a:picLocks noChangeAspect="1"/>
          </p:cNvPicPr>
          <p:nvPr/>
        </p:nvPicPr>
        <p:blipFill>
          <a:blip r:embed="rId2"/>
          <a:stretch>
            <a:fillRect/>
          </a:stretch>
        </p:blipFill>
        <p:spPr>
          <a:xfrm>
            <a:off x="468927" y="3648617"/>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3144250"/>
            <a:ext cx="3492500" cy="2324100"/>
          </a:xfrm>
          <a:prstGeom prst="rect">
            <a:avLst/>
          </a:prstGeom>
        </p:spPr>
      </p:pic>
      <p:pic>
        <p:nvPicPr>
          <p:cNvPr id="6" name="Picture 5" descr="images-1.jpeg"/>
          <p:cNvPicPr>
            <a:picLocks noChangeAspect="1"/>
          </p:cNvPicPr>
          <p:nvPr/>
        </p:nvPicPr>
        <p:blipFill>
          <a:blip r:embed="rId4"/>
          <a:stretch>
            <a:fillRect/>
          </a:stretch>
        </p:blipFill>
        <p:spPr>
          <a:xfrm>
            <a:off x="1612900" y="1376798"/>
            <a:ext cx="3200400" cy="2540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images.jpeg"/>
          <p:cNvPicPr>
            <a:picLocks noChangeAspect="1"/>
          </p:cNvPicPr>
          <p:nvPr/>
        </p:nvPicPr>
        <p:blipFill>
          <a:blip r:embed="rId2"/>
          <a:stretch>
            <a:fillRect/>
          </a:stretch>
        </p:blipFill>
        <p:spPr>
          <a:xfrm>
            <a:off x="468927" y="3648617"/>
            <a:ext cx="3213100" cy="2540000"/>
          </a:xfrm>
          <a:prstGeom prst="rect">
            <a:avLst/>
          </a:prstGeom>
        </p:spPr>
      </p:pic>
      <p:pic>
        <p:nvPicPr>
          <p:cNvPr id="8" name="Picture 7" descr="Unknown-1.jpeg"/>
          <p:cNvPicPr>
            <a:picLocks noChangeAspect="1"/>
          </p:cNvPicPr>
          <p:nvPr/>
        </p:nvPicPr>
        <p:blipFill>
          <a:blip r:embed="rId3"/>
          <a:stretch>
            <a:fillRect/>
          </a:stretch>
        </p:blipFill>
        <p:spPr>
          <a:xfrm>
            <a:off x="4813300" y="3144250"/>
            <a:ext cx="3492500" cy="2324100"/>
          </a:xfrm>
          <a:prstGeom prst="rect">
            <a:avLst/>
          </a:prstGeom>
        </p:spPr>
      </p:pic>
      <p:pic>
        <p:nvPicPr>
          <p:cNvPr id="6" name="Picture 5" descr="images-1.jpeg"/>
          <p:cNvPicPr>
            <a:picLocks noChangeAspect="1"/>
          </p:cNvPicPr>
          <p:nvPr/>
        </p:nvPicPr>
        <p:blipFill>
          <a:blip r:embed="rId4"/>
          <a:stretch>
            <a:fillRect/>
          </a:stretch>
        </p:blipFill>
        <p:spPr>
          <a:xfrm>
            <a:off x="1612900" y="1376798"/>
            <a:ext cx="3200400" cy="25400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7969</TotalTime>
  <Words>1921</Words>
  <Application>Microsoft Macintosh PowerPoint</Application>
  <PresentationFormat>On-screen Show (4:3)</PresentationFormat>
  <Paragraphs>143</Paragraphs>
  <Slides>33</Slides>
  <Notes>1</Notes>
  <HiddenSlides>0</HiddenSlides>
  <MMClips>4</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33</vt:i4>
      </vt:variant>
    </vt:vector>
  </HeadingPairs>
  <TitlesOfParts>
    <vt:vector size="35" baseType="lpstr">
      <vt:lpstr>Median</vt:lpstr>
      <vt:lpstr>Document6!OLE_LINK2</vt:lpstr>
      <vt:lpstr>Agenda</vt:lpstr>
      <vt:lpstr>https://www.pinterest.com/lterrillindy/consumismo/ https://www.pinterest.com/lterrillindy/consumerisme/ https://www.pinterest.com/lterrillindy/konsumerismus-german/</vt:lpstr>
      <vt:lpstr>Made in Bangladesh</vt:lpstr>
      <vt:lpstr>Brainstorming</vt:lpstr>
      <vt:lpstr>Made in Bangladesh </vt:lpstr>
      <vt:lpstr>Slide 6</vt:lpstr>
      <vt:lpstr>Slide 7</vt:lpstr>
      <vt:lpstr>Slide 8</vt:lpstr>
      <vt:lpstr>Slide 9</vt:lpstr>
      <vt:lpstr>Slide 10</vt:lpstr>
      <vt:lpstr>Slide 11</vt:lpstr>
      <vt:lpstr>Slide 12</vt:lpstr>
      <vt:lpstr>Grammar</vt:lpstr>
      <vt:lpstr>Slide 14</vt:lpstr>
      <vt:lpstr>Slide 15</vt:lpstr>
      <vt:lpstr>Slide 16</vt:lpstr>
      <vt:lpstr>Slide 17</vt:lpstr>
      <vt:lpstr>Slide 18</vt:lpstr>
      <vt:lpstr>Slide 19</vt:lpstr>
      <vt:lpstr>Good reading to introduce stereotyping activities. This type of reading can be used before and again after engaging in stereotyping discussions.  </vt:lpstr>
      <vt:lpstr>First slide of cartoon…..</vt:lpstr>
      <vt:lpstr>How much food can you buy?</vt:lpstr>
      <vt:lpstr>Surconsommation</vt:lpstr>
      <vt:lpstr>Slide 24</vt:lpstr>
      <vt:lpstr>http://etapes.com/birdo-evoque-l-escalade-de-la-consommation</vt:lpstr>
      <vt:lpstr>Birdo évoque l'escalade de la consommation</vt:lpstr>
      <vt:lpstr>Pyramide de Maslow</vt:lpstr>
      <vt:lpstr>Cómo funciona la Pirámide de Maslow</vt:lpstr>
      <vt:lpstr>Deseo o necesidad</vt:lpstr>
      <vt:lpstr>El minimalismo: la alegría  de vivir con menos</vt:lpstr>
      <vt:lpstr>Día Mundial sin Compras 2014</vt:lpstr>
      <vt:lpstr>Slide 32</vt:lpstr>
      <vt:lpstr>Junk (Ich + Ich)</vt:lpstr>
    </vt:vector>
  </TitlesOfParts>
  <Company>Educational Consultant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Terrill Laura</dc:creator>
  <cp:lastModifiedBy>Laura Terrill</cp:lastModifiedBy>
  <cp:revision>142</cp:revision>
  <cp:lastPrinted>2014-10-11T01:21:05Z</cp:lastPrinted>
  <dcterms:created xsi:type="dcterms:W3CDTF">2015-06-18T04:08:37Z</dcterms:created>
  <dcterms:modified xsi:type="dcterms:W3CDTF">2015-06-18T12:12:05Z</dcterms:modified>
</cp:coreProperties>
</file>